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076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84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3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150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689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196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157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78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8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278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214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70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tmp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093061" y="151287"/>
            <a:ext cx="3450470" cy="166311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1: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376440" y="1955911"/>
            <a:ext cx="3347118" cy="170027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Lesson 2: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613260" y="3996797"/>
            <a:ext cx="3152930" cy="166639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Lesson 3:</a:t>
            </a:r>
          </a:p>
        </p:txBody>
      </p:sp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507577" y="4901570"/>
            <a:ext cx="2949222" cy="166475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4: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Box 16"/>
          <p:cNvSpPr txBox="1">
            <a:spLocks noChangeArrowheads="1"/>
          </p:cNvSpPr>
          <p:nvPr/>
        </p:nvSpPr>
        <p:spPr bwMode="auto">
          <a:xfrm>
            <a:off x="91372" y="4885466"/>
            <a:ext cx="3268193" cy="16982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GB" sz="11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5:</a:t>
            </a:r>
          </a:p>
        </p:txBody>
      </p:sp>
      <p:sp>
        <p:nvSpPr>
          <p:cNvPr id="13" name="Right Arrow 12"/>
          <p:cNvSpPr>
            <a:spLocks/>
          </p:cNvSpPr>
          <p:nvPr/>
        </p:nvSpPr>
        <p:spPr>
          <a:xfrm rot="5400000">
            <a:off x="7837380" y="3705332"/>
            <a:ext cx="681215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71145" y="2109573"/>
            <a:ext cx="4905804" cy="256947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Music – Sound patterns : Fairytales</a:t>
            </a:r>
            <a:endParaRPr lang="en-GB" sz="1200" b="1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Outcome: Create </a:t>
            </a:r>
            <a:r>
              <a:rPr lang="en-US" sz="1100" b="0" i="0" dirty="0">
                <a:effectLst/>
                <a:latin typeface="Lato" panose="020F0502020204030203" pitchFamily="34" charset="0"/>
              </a:rPr>
              <a:t>rhythmic patterns to tell a familiar fairytale.</a:t>
            </a:r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Key concept: </a:t>
            </a:r>
            <a:r>
              <a:rPr lang="en-GB" sz="11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Understand </a:t>
            </a:r>
            <a:r>
              <a:rPr lang="en-GB" sz="1100" b="1" dirty="0">
                <a:solidFill>
                  <a:srgbClr val="000000"/>
                </a:solidFill>
                <a:latin typeface="Comic Sans MS" panose="030F0702030302020204" pitchFamily="66" charset="0"/>
              </a:rPr>
              <a:t>rhythm.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US" sz="1100" b="0" i="0" dirty="0">
                <a:effectLst/>
                <a:latin typeface="Lato" panose="020F0502020204030203" pitchFamily="34" charset="0"/>
              </a:rPr>
              <a:t>Through fairytales, children are introduced to the concept of sound patterns (rhythms). They explore clapping along to repeated words and phrases, creating rhythmic patterns to tell a familiar fairytale.</a:t>
            </a:r>
            <a:endParaRPr lang="en-GB" sz="11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Key knowledge: 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To know that sections of music can be described as loud, quiet or silent and the meaning of these terms.</a:t>
            </a:r>
          </a:p>
          <a:p>
            <a:pPr algn="l"/>
            <a:endParaRPr lang="en-US" sz="1200" dirty="0">
              <a:solidFill>
                <a:srgbClr val="222222"/>
              </a:solidFill>
              <a:latin typeface="Lato" panose="020F0502020204030203" pitchFamily="34" charset="0"/>
            </a:endParaRPr>
          </a:p>
          <a:p>
            <a:pPr algn="l"/>
            <a:r>
              <a:rPr lang="en-US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Key vocabulary: </a:t>
            </a:r>
            <a:r>
              <a:rPr lang="en-GB" sz="1200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character, voice, sound pattern</a:t>
            </a:r>
          </a:p>
          <a:p>
            <a:pPr algn="l"/>
            <a:endParaRPr lang="en-US" sz="1200" b="0" i="0" dirty="0">
              <a:solidFill>
                <a:srgbClr val="222222"/>
              </a:solidFill>
              <a:effectLst/>
              <a:latin typeface="Lato" panose="020F0502020204030203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91373" y="33618"/>
            <a:ext cx="3268193" cy="76295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spcAft>
                <a:spcPts val="800"/>
              </a:spcAft>
            </a:pPr>
            <a:r>
              <a:rPr lang="en-GB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Spring 2: </a:t>
            </a:r>
            <a:r>
              <a:rPr lang="en-GB" b="1" dirty="0">
                <a:latin typeface="Comic Sans MS" panose="030F0702030302020204" pitchFamily="66" charset="0"/>
              </a:rPr>
              <a:t>How can people change the world?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67858" y="889273"/>
            <a:ext cx="1347796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Peace and Conflict</a:t>
            </a:r>
            <a:endParaRPr lang="en-GB" sz="2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3" name="Picture 22" descr="Birds clipart dove, Birds dove Transparent FREE for download on  WebStockReview 202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2" y="903289"/>
            <a:ext cx="992662" cy="1093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Birds clipart dove, Birds dove Transparent FREE for download on  WebStockReview 202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56598" y="912473"/>
            <a:ext cx="1050978" cy="10434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2275" y="2090104"/>
            <a:ext cx="962025" cy="13620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9089" y="3583753"/>
            <a:ext cx="914400" cy="1285875"/>
          </a:xfrm>
          <a:prstGeom prst="rect">
            <a:avLst/>
          </a:prstGeom>
        </p:spPr>
      </p:pic>
      <p:sp>
        <p:nvSpPr>
          <p:cNvPr id="12" name="Right Arrow 11"/>
          <p:cNvSpPr>
            <a:spLocks/>
          </p:cNvSpPr>
          <p:nvPr/>
        </p:nvSpPr>
        <p:spPr>
          <a:xfrm rot="2235719">
            <a:off x="7415333" y="1728290"/>
            <a:ext cx="828221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1" name="Picture 10" descr="A cartoon of a pig carrying a pig&#10;&#10;Description automatically generated">
            <a:extLst>
              <a:ext uri="{FF2B5EF4-FFF2-40B4-BE49-F238E27FC236}">
                <a16:creationId xmlns:a16="http://schemas.microsoft.com/office/drawing/2014/main" id="{53C96C9A-7499-BC95-8333-FDEB796BF8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144" y="516713"/>
            <a:ext cx="3279184" cy="1284629"/>
          </a:xfrm>
          <a:prstGeom prst="rect">
            <a:avLst/>
          </a:prstGeom>
        </p:spPr>
      </p:pic>
      <p:pic>
        <p:nvPicPr>
          <p:cNvPr id="20" name="Picture 19" descr="A child and child clapping hands&#10;&#10;Description automatically generated">
            <a:extLst>
              <a:ext uri="{FF2B5EF4-FFF2-40B4-BE49-F238E27FC236}">
                <a16:creationId xmlns:a16="http://schemas.microsoft.com/office/drawing/2014/main" id="{D6226C38-6B3D-12AB-8F73-01621E9314D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743" y="2296643"/>
            <a:ext cx="3162954" cy="1271948"/>
          </a:xfrm>
          <a:prstGeom prst="rect">
            <a:avLst/>
          </a:prstGeom>
        </p:spPr>
      </p:pic>
      <p:pic>
        <p:nvPicPr>
          <p:cNvPr id="35" name="Picture 34" descr="A child holding papers and a note&#10;&#10;Description automatically generated with medium confidence">
            <a:extLst>
              <a:ext uri="{FF2B5EF4-FFF2-40B4-BE49-F238E27FC236}">
                <a16:creationId xmlns:a16="http://schemas.microsoft.com/office/drawing/2014/main" id="{2CF7B668-116F-FB17-CAD2-A3E995BE053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576" y="5266089"/>
            <a:ext cx="2949222" cy="121360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A74E096-0EBA-026D-C232-4488306374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9825" y="3425825"/>
            <a:ext cx="6350" cy="635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8C5BF862-A20D-19E1-1415-8D144DAF4B0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3272" y="4323485"/>
            <a:ext cx="2989430" cy="1203989"/>
          </a:xfrm>
          <a:prstGeom prst="rect">
            <a:avLst/>
          </a:prstGeom>
        </p:spPr>
      </p:pic>
      <p:sp>
        <p:nvSpPr>
          <p:cNvPr id="25" name="Right Arrow 24"/>
          <p:cNvSpPr>
            <a:spLocks/>
          </p:cNvSpPr>
          <p:nvPr/>
        </p:nvSpPr>
        <p:spPr>
          <a:xfrm rot="8067737">
            <a:off x="6211640" y="5442483"/>
            <a:ext cx="738967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  <p:pic>
        <p:nvPicPr>
          <p:cNvPr id="37" name="Picture 36" descr="A child in a red shirt&#10;&#10;Description automatically generated">
            <a:extLst>
              <a:ext uri="{FF2B5EF4-FFF2-40B4-BE49-F238E27FC236}">
                <a16:creationId xmlns:a16="http://schemas.microsoft.com/office/drawing/2014/main" id="{23E134AF-8ACA-87A1-9CEA-AEF775BD14E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57" y="5090035"/>
            <a:ext cx="3050103" cy="1262695"/>
          </a:xfrm>
          <a:prstGeom prst="rect">
            <a:avLst/>
          </a:prstGeom>
        </p:spPr>
      </p:pic>
      <p:sp>
        <p:nvSpPr>
          <p:cNvPr id="28" name="Right Arrow 27"/>
          <p:cNvSpPr>
            <a:spLocks/>
          </p:cNvSpPr>
          <p:nvPr/>
        </p:nvSpPr>
        <p:spPr>
          <a:xfrm rot="10800000">
            <a:off x="2837297" y="5618545"/>
            <a:ext cx="678777" cy="582930"/>
          </a:xfrm>
          <a:prstGeom prst="rightArrow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b823cd6d1f43a9e4532e5a8e2573ffd1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e89e47a31178fb9e30eeab1e6bf03eba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590222D-A826-43EF-918E-3BF620CADC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4671CD-7513-42A2-B9E0-D842333951EC}">
  <ds:schemaRefs>
    <ds:schemaRef ds:uri="http://purl.org/dc/terms/"/>
    <ds:schemaRef ds:uri="49e7a498-3891-4273-827e-8a63e12963a4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eb370ac7-8fc3-4cb4-a9ab-ccfeca1627d9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2DFC64B-C0B3-4045-8429-ADB18D0BC8D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866</TotalTime>
  <Words>120</Words>
  <Application>Microsoft Office PowerPoint</Application>
  <PresentationFormat>A4 Paper (210x297 mm)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Lato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Emilia Carlin</cp:lastModifiedBy>
  <cp:revision>82</cp:revision>
  <cp:lastPrinted>2025-02-10T14:50:25Z</cp:lastPrinted>
  <dcterms:created xsi:type="dcterms:W3CDTF">2021-01-17T21:08:28Z</dcterms:created>
  <dcterms:modified xsi:type="dcterms:W3CDTF">2026-02-04T07:51:51Z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  <property fmtid="{D5CDD505-2E9C-101B-9397-08002B2CF9AE}" pid="3" name="Order">
    <vt:r8>450600</vt:r8>
  </property>
  <property fmtid="{D5CDD505-2E9C-101B-9397-08002B2CF9AE}" pid="4" name="MediaServiceImageTags">
    <vt:lpwstr/>
  </property>
</Properties>
</file>