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696DF7D-6243-4363-9E77-80DFA2A1503E}" v="1" dt="2026-03-20T11:22:57.55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2" d="100"/>
          <a:sy n="82" d="100"/>
        </p:scale>
        <p:origin x="130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eborah Cain" userId="7cf4fe58-29e7-4875-aecc-3cb6c0c29aa7" providerId="ADAL" clId="{E981591E-DA11-44C6-968C-706878B2D597}"/>
    <pc:docChg chg="modSld">
      <pc:chgData name="Deborah Cain" userId="7cf4fe58-29e7-4875-aecc-3cb6c0c29aa7" providerId="ADAL" clId="{E981591E-DA11-44C6-968C-706878B2D597}" dt="2026-03-20T11:25:14.505" v="8" actId="1076"/>
      <pc:docMkLst>
        <pc:docMk/>
      </pc:docMkLst>
      <pc:sldChg chg="addSp modSp mod">
        <pc:chgData name="Deborah Cain" userId="7cf4fe58-29e7-4875-aecc-3cb6c0c29aa7" providerId="ADAL" clId="{E981591E-DA11-44C6-968C-706878B2D597}" dt="2026-03-20T11:25:14.505" v="8" actId="1076"/>
        <pc:sldMkLst>
          <pc:docMk/>
          <pc:sldMk cId="791128495" sldId="256"/>
        </pc:sldMkLst>
        <pc:spChg chg="mod">
          <ac:chgData name="Deborah Cain" userId="7cf4fe58-29e7-4875-aecc-3cb6c0c29aa7" providerId="ADAL" clId="{E981591E-DA11-44C6-968C-706878B2D597}" dt="2026-03-20T11:25:12.953" v="7" actId="1076"/>
          <ac:spMkLst>
            <pc:docMk/>
            <pc:sldMk cId="791128495" sldId="256"/>
            <ac:spMk id="9" creationId="{A927E4C8-C0B1-1F73-58A0-6BE1E47D937E}"/>
          </ac:spMkLst>
        </pc:spChg>
        <pc:picChg chg="add mod">
          <ac:chgData name="Deborah Cain" userId="7cf4fe58-29e7-4875-aecc-3cb6c0c29aa7" providerId="ADAL" clId="{E981591E-DA11-44C6-968C-706878B2D597}" dt="2026-03-20T11:23:05.431" v="2" actId="1076"/>
          <ac:picMkLst>
            <pc:docMk/>
            <pc:sldMk cId="791128495" sldId="256"/>
            <ac:picMk id="3" creationId="{72A5753D-5418-6934-8394-CA93B1C8C8FE}"/>
          </ac:picMkLst>
        </pc:picChg>
        <pc:picChg chg="add mod">
          <ac:chgData name="Deborah Cain" userId="7cf4fe58-29e7-4875-aecc-3cb6c0c29aa7" providerId="ADAL" clId="{E981591E-DA11-44C6-968C-706878B2D597}" dt="2026-03-20T11:24:09.575" v="4" actId="1076"/>
          <ac:picMkLst>
            <pc:docMk/>
            <pc:sldMk cId="791128495" sldId="256"/>
            <ac:picMk id="6" creationId="{033E4547-0BAA-B717-9C1C-6E92C2DB53D9}"/>
          </ac:picMkLst>
        </pc:picChg>
        <pc:picChg chg="add mod">
          <ac:chgData name="Deborah Cain" userId="7cf4fe58-29e7-4875-aecc-3cb6c0c29aa7" providerId="ADAL" clId="{E981591E-DA11-44C6-968C-706878B2D597}" dt="2026-03-20T11:25:14.505" v="8" actId="1076"/>
          <ac:picMkLst>
            <pc:docMk/>
            <pc:sldMk cId="791128495" sldId="256"/>
            <ac:picMk id="16" creationId="{2719189D-E02E-EFA2-9C0F-BAE6F2E79F02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7108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0475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3966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3798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04912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5593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13637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5219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31851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9992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45959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0B68C2-CC29-4002-818C-B19706B311C4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3393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1819248" y="2186662"/>
            <a:ext cx="5429034" cy="2649191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Year 3:</a:t>
            </a:r>
            <a:r>
              <a:rPr lang="en-GB" sz="1200" b="1" dirty="0">
                <a:latin typeface="Century Gothic"/>
                <a:ea typeface="Calibri" panose="020F0502020204030204" pitchFamily="34" charset="0"/>
                <a:cs typeface="Calibri"/>
              </a:rPr>
              <a:t>RE</a:t>
            </a:r>
            <a:endParaRPr lang="en-GB" sz="1200" dirty="0">
              <a:effectLst/>
              <a:latin typeface="Century Gothic"/>
              <a:ea typeface="Calibri" panose="020F0502020204030204" pitchFamily="34" charset="0"/>
              <a:cs typeface="Calibri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latin typeface="Century Gothic"/>
                <a:ea typeface="Calibri"/>
                <a:cs typeface="Calibri"/>
              </a:rPr>
              <a:t>Why is water symbolic?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latin typeface="Century Gothic"/>
                <a:ea typeface="Calibri"/>
                <a:cs typeface="Calibri"/>
              </a:rPr>
              <a:t>Outcomes: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22222"/>
                </a:solidFill>
                <a:effectLst/>
                <a:latin typeface="Lato" panose="020F0502020204030203" pitchFamily="34" charset="0"/>
              </a:rPr>
              <a:t>Making connections between religious stories and the importance of water.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22222"/>
                </a:solidFill>
                <a:effectLst/>
                <a:latin typeface="Lato" panose="020F0502020204030203" pitchFamily="34" charset="0"/>
              </a:rPr>
              <a:t>Identifying how water is used in some rituals.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22222"/>
                </a:solidFill>
                <a:effectLst/>
                <a:latin typeface="Lato" panose="020F0502020204030203" pitchFamily="34" charset="0"/>
              </a:rPr>
              <a:t>Suggesting what water might symbolise.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22222"/>
                </a:solidFill>
                <a:effectLst/>
                <a:latin typeface="Lato" panose="020F0502020204030203" pitchFamily="34" charset="0"/>
              </a:rPr>
              <a:t>Making links between beliefs and actions.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22222"/>
                </a:solidFill>
                <a:effectLst/>
                <a:latin typeface="Lato" panose="020F0502020204030203" pitchFamily="34" charset="0"/>
              </a:rPr>
              <a:t>Talking about why some Christians choose to be baptised.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22222"/>
                </a:solidFill>
                <a:effectLst/>
                <a:latin typeface="Lato" panose="020F0502020204030203" pitchFamily="34" charset="0"/>
              </a:rPr>
              <a:t>Explaining water’s importance in religious and cultural contexts.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22222"/>
                </a:solidFill>
                <a:effectLst/>
                <a:latin typeface="Lato" panose="020F0502020204030203" pitchFamily="34" charset="0"/>
              </a:rPr>
              <a:t>Sharing thoughtful insights or reflections on water’s importance.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22222"/>
                </a:solidFill>
                <a:effectLst/>
                <a:latin typeface="Lato" panose="020F0502020204030203" pitchFamily="34" charset="0"/>
              </a:rPr>
              <a:t>Articulating their own ideas about the value of water creatively.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1400" dirty="0">
              <a:latin typeface="Century Gothic" panose="020B0502020202020204" pitchFamily="34" charset="0"/>
              <a:ea typeface="Calibri" panose="020F0502020204030204" pitchFamily="34" charset="0"/>
              <a:cs typeface="Calibri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2000" b="1" dirty="0">
              <a:latin typeface="Century Gothic" panose="020B0502020202020204" pitchFamily="34" charset="0"/>
              <a:ea typeface="Calibri" panose="020F0502020204030204" pitchFamily="34" charset="0"/>
              <a:cs typeface="Calibri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0" y="-52755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1" name="Text Box 2"/>
          <p:cNvSpPr txBox="1">
            <a:spLocks noChangeArrowheads="1"/>
          </p:cNvSpPr>
          <p:nvPr/>
        </p:nvSpPr>
        <p:spPr bwMode="auto">
          <a:xfrm>
            <a:off x="208057" y="243939"/>
            <a:ext cx="2528545" cy="1613519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Week 1.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latin typeface="Sassoon Primary" pitchFamily="50" charset="0"/>
                <a:ea typeface="Calibri"/>
                <a:cs typeface="Times New Roman"/>
              </a:rPr>
              <a:t>Why is water important?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latin typeface="Sassoon Primary" pitchFamily="50" charset="0"/>
                <a:ea typeface="Calibri"/>
                <a:cs typeface="Times New Roman"/>
              </a:rPr>
              <a:t>We will explore why water is important to life, practically and symbolically.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3250060" y="347770"/>
            <a:ext cx="3051778" cy="140982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Week 2.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latin typeface="Sassoon Primary" pitchFamily="50" charset="0"/>
                <a:ea typeface="Calibri"/>
                <a:cs typeface="Times New Roman"/>
              </a:rPr>
              <a:t>How is water used in some rituals?</a:t>
            </a:r>
            <a:endParaRPr lang="en-GB" sz="1200" b="1" dirty="0">
              <a:latin typeface="Sassoon Primary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solidFill>
                  <a:srgbClr val="222222"/>
                </a:solidFill>
                <a:latin typeface="Sassoon Primary" pitchFamily="50" charset="0"/>
                <a:ea typeface="+mn-lt"/>
                <a:cs typeface="+mn-lt"/>
              </a:rPr>
              <a:t>We will find out about the significance of water in </a:t>
            </a:r>
            <a:r>
              <a:rPr lang="en-GB" sz="1400" dirty="0">
                <a:solidFill>
                  <a:srgbClr val="222222"/>
                </a:solidFill>
                <a:latin typeface="Century Gothic"/>
                <a:ea typeface="+mn-lt"/>
                <a:cs typeface="+mn-lt"/>
              </a:rPr>
              <a:t>rituals.</a:t>
            </a:r>
            <a:endParaRPr lang="en-GB" sz="1400" dirty="0">
              <a:latin typeface="Century Gothic"/>
              <a:ea typeface="+mn-lt"/>
              <a:cs typeface="+mn-lt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dirty="0"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l"/>
            <a:r>
              <a:rPr lang="en-GB" sz="1200" b="0" i="0" dirty="0">
                <a:solidFill>
                  <a:srgbClr val="222222"/>
                </a:solidFill>
                <a:effectLst/>
                <a:latin typeface="Lato" panose="020F0502020204030203" pitchFamily="34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b="1" dirty="0"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6989476" y="243106"/>
            <a:ext cx="2860040" cy="173571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effectLst/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Week 3</a:t>
            </a:r>
            <a:r>
              <a:rPr lang="en-GB" sz="1200" b="1" dirty="0"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latin typeface="Sassoon Primary" pitchFamily="50" charset="0"/>
                <a:ea typeface="Calibri"/>
                <a:cs typeface="Times New Roman"/>
              </a:rPr>
              <a:t>What do some religious stories suggest about water?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solidFill>
                  <a:srgbClr val="222222"/>
                </a:solidFill>
                <a:latin typeface="Sassoon Primary" pitchFamily="50" charset="0"/>
              </a:rPr>
              <a:t>Next, we will </a:t>
            </a:r>
            <a:r>
              <a:rPr lang="en-GB" sz="1400" b="0" i="0" dirty="0">
                <a:solidFill>
                  <a:srgbClr val="222222"/>
                </a:solidFill>
                <a:effectLst/>
                <a:latin typeface="Sassoon Primary" pitchFamily="50" charset="0"/>
              </a:rPr>
              <a:t>analyse the importance of water in some Christian, Jewish and Muslim stories.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solidFill>
                  <a:srgbClr val="222222"/>
                </a:solidFill>
                <a:latin typeface="Century Gothic"/>
                <a:ea typeface="+mn-lt"/>
                <a:cs typeface="+mn-lt"/>
              </a:rPr>
              <a:t>.</a:t>
            </a:r>
            <a:endParaRPr lang="en-GB" sz="1400" dirty="0">
              <a:latin typeface="Century Gothic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b="1" dirty="0"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b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b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b="1" dirty="0">
              <a:solidFill>
                <a:srgbClr val="000000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solidFill>
                  <a:srgbClr val="222222"/>
                </a:solidFill>
                <a:effectLst/>
                <a:latin typeface="Century Gothic" panose="020B0502020202020204" pitchFamily="34" charset="0"/>
              </a:rPr>
              <a:t>. 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b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b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12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Text Box 15"/>
          <p:cNvSpPr txBox="1">
            <a:spLocks noChangeArrowheads="1"/>
          </p:cNvSpPr>
          <p:nvPr/>
        </p:nvSpPr>
        <p:spPr bwMode="auto">
          <a:xfrm>
            <a:off x="6999880" y="4440314"/>
            <a:ext cx="2909284" cy="173571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effectLst/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Week 4.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latin typeface="Sassoon Primary" pitchFamily="50" charset="0"/>
                <a:ea typeface="Calibri"/>
                <a:cs typeface="Times New Roman"/>
              </a:rPr>
              <a:t>What is baptism?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solidFill>
                  <a:srgbClr val="222222"/>
                </a:solidFill>
                <a:latin typeface="Sassoon Primary" pitchFamily="50" charset="0"/>
                <a:ea typeface="+mn-lt"/>
                <a:cs typeface="+mn-lt"/>
              </a:rPr>
              <a:t>Then, we will investigate water’s symbolism and role in various religious rituals.</a:t>
            </a:r>
            <a:endParaRPr lang="en-GB" sz="1400" dirty="0">
              <a:latin typeface="Sassoon Primary" pitchFamily="50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dirty="0"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4" name="Right Arrow 23"/>
          <p:cNvSpPr>
            <a:spLocks/>
          </p:cNvSpPr>
          <p:nvPr/>
        </p:nvSpPr>
        <p:spPr>
          <a:xfrm>
            <a:off x="2811925" y="698387"/>
            <a:ext cx="441789" cy="362778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5" name="Right Arrow 24"/>
          <p:cNvSpPr>
            <a:spLocks/>
          </p:cNvSpPr>
          <p:nvPr/>
        </p:nvSpPr>
        <p:spPr>
          <a:xfrm>
            <a:off x="6381480" y="769000"/>
            <a:ext cx="607996" cy="362778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7" name="Right Arrow 26"/>
          <p:cNvSpPr>
            <a:spLocks/>
          </p:cNvSpPr>
          <p:nvPr/>
        </p:nvSpPr>
        <p:spPr>
          <a:xfrm rot="5400000">
            <a:off x="7165389" y="2758969"/>
            <a:ext cx="896375" cy="509045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dirty="0"/>
          </a:p>
        </p:txBody>
      </p:sp>
      <p:sp>
        <p:nvSpPr>
          <p:cNvPr id="2" name="Text Box 15">
            <a:extLst>
              <a:ext uri="{FF2B5EF4-FFF2-40B4-BE49-F238E27FC236}">
                <a16:creationId xmlns:a16="http://schemas.microsoft.com/office/drawing/2014/main" id="{E34688A1-D21B-208C-0C69-6655EFFA94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86192" y="4902073"/>
            <a:ext cx="3202747" cy="1847549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effectLst/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Week 5.</a:t>
            </a:r>
          </a:p>
          <a:p>
            <a:pPr algn="l"/>
            <a:r>
              <a:rPr lang="en-GB" sz="1200" b="1" dirty="0">
                <a:solidFill>
                  <a:srgbClr val="222222"/>
                </a:solidFill>
                <a:effectLst/>
                <a:latin typeface="Sassoon Primary" pitchFamily="50" charset="0"/>
              </a:rPr>
              <a:t>How and why do some Hindus celebrate the River Ganges?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400" dirty="0">
              <a:solidFill>
                <a:srgbClr val="222222"/>
              </a:solidFill>
              <a:latin typeface="Sassoon Primary" pitchFamily="50" charset="0"/>
              <a:ea typeface="+mn-lt"/>
              <a:cs typeface="+mn-lt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solidFill>
                  <a:srgbClr val="222222"/>
                </a:solidFill>
                <a:latin typeface="Sassoon Primary" pitchFamily="50" charset="0"/>
                <a:ea typeface="+mn-lt"/>
                <a:cs typeface="+mn-lt"/>
              </a:rPr>
              <a:t>Finally, we will explore the significance of water at the Hindu Kumbh Mela festival.</a:t>
            </a:r>
            <a:endParaRPr lang="en-GB" sz="1400" dirty="0">
              <a:latin typeface="Sassoon Primary" pitchFamily="50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ight Arrow 25">
            <a:extLst>
              <a:ext uri="{FF2B5EF4-FFF2-40B4-BE49-F238E27FC236}">
                <a16:creationId xmlns:a16="http://schemas.microsoft.com/office/drawing/2014/main" id="{A927E4C8-C0B1-1F73-58A0-6BE1E47D937E}"/>
              </a:ext>
            </a:extLst>
          </p:cNvPr>
          <p:cNvSpPr>
            <a:spLocks/>
          </p:cNvSpPr>
          <p:nvPr/>
        </p:nvSpPr>
        <p:spPr>
          <a:xfrm rot="9014111">
            <a:off x="5792882" y="4923335"/>
            <a:ext cx="767153" cy="582930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b="1" dirty="0"/>
          </a:p>
        </p:txBody>
      </p:sp>
      <p:pic>
        <p:nvPicPr>
          <p:cNvPr id="10" name="Picture 9" descr="A cartoon of hands washing hands under a faucet&#10;&#10;Description automatically generated">
            <a:extLst>
              <a:ext uri="{FF2B5EF4-FFF2-40B4-BE49-F238E27FC236}">
                <a16:creationId xmlns:a16="http://schemas.microsoft.com/office/drawing/2014/main" id="{E69D0DDF-CD15-972E-C739-1FBEFA054B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5342" y="2292640"/>
            <a:ext cx="896583" cy="69031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7CE6D49-CA5C-3369-B172-367B54B61E8E}"/>
              </a:ext>
            </a:extLst>
          </p:cNvPr>
          <p:cNvSpPr txBox="1"/>
          <p:nvPr/>
        </p:nvSpPr>
        <p:spPr>
          <a:xfrm>
            <a:off x="3675494" y="2086796"/>
            <a:ext cx="1277506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en-GB" b="1" dirty="0"/>
              <a:t>RE Year 3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5127CFDA-E853-7536-BC65-7A6426384A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147" y="2568554"/>
            <a:ext cx="1510556" cy="206128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EB1D9BE5-7F8D-2BB6-BC2B-D1823039D9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3630" y="4935719"/>
            <a:ext cx="1810003" cy="172426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F1E1C2BB-587C-88E4-FA1A-4AC129CC1C2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78871" y="2331521"/>
            <a:ext cx="1752845" cy="1619476"/>
          </a:xfrm>
          <a:prstGeom prst="rect">
            <a:avLst/>
          </a:prstGeom>
        </p:spPr>
      </p:pic>
      <p:pic>
        <p:nvPicPr>
          <p:cNvPr id="3" name="Picture 2" descr="Free Social Justice Cliparts, Download Free Clip Art, Free Clip Art on  Clipart Library">
            <a:extLst>
              <a:ext uri="{FF2B5EF4-FFF2-40B4-BE49-F238E27FC236}">
                <a16:creationId xmlns:a16="http://schemas.microsoft.com/office/drawing/2014/main" id="{72A5753D-5418-6934-8394-CA93B1C8C8F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4454" y="2214076"/>
            <a:ext cx="1203355" cy="85569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33E4547-0BAA-B717-9C1C-6E92C2DB53D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33709" y="5636263"/>
            <a:ext cx="777307" cy="112785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719189D-E02E-EFA2-9C0F-BAE6F2E79F0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31498" y="5625795"/>
            <a:ext cx="815411" cy="1120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1284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9e7a498-3891-4273-827e-8a63e12963a4">
      <Terms xmlns="http://schemas.microsoft.com/office/infopath/2007/PartnerControls"/>
    </lcf76f155ced4ddcb4097134ff3c332f>
    <TaxCatchAll xmlns="eb370ac7-8fc3-4cb4-a9ab-ccfeca1627d9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B851D845A885245B83E78AF51F568C8" ma:contentTypeVersion="16" ma:contentTypeDescription="Create a new document." ma:contentTypeScope="" ma:versionID="44a80b2c781cae9f0af1628148a3d792">
  <xsd:schema xmlns:xsd="http://www.w3.org/2001/XMLSchema" xmlns:xs="http://www.w3.org/2001/XMLSchema" xmlns:p="http://schemas.microsoft.com/office/2006/metadata/properties" xmlns:ns2="49e7a498-3891-4273-827e-8a63e12963a4" xmlns:ns3="eb370ac7-8fc3-4cb4-a9ab-ccfeca1627d9" targetNamespace="http://schemas.microsoft.com/office/2006/metadata/properties" ma:root="true" ma:fieldsID="df5c5beb06871bccf2d563f417526548" ns2:_="" ns3:_="">
    <xsd:import namespace="49e7a498-3891-4273-827e-8a63e12963a4"/>
    <xsd:import namespace="eb370ac7-8fc3-4cb4-a9ab-ccfeca1627d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LengthInSecond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e7a498-3891-4273-827e-8a63e12963a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901fbdf8-bfcf-4282-bcc0-e8acad32bf6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b370ac7-8fc3-4cb4-a9ab-ccfeca1627d9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c098bde-718d-4e0c-a268-d708077b6908}" ma:internalName="TaxCatchAll" ma:showField="CatchAllData" ma:web="eb370ac7-8fc3-4cb4-a9ab-ccfeca1627d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A2B1845-DCB0-4FE6-884D-B19E411711AF}">
  <ds:schemaRefs>
    <ds:schemaRef ds:uri="http://schemas.microsoft.com/office/2006/metadata/properties"/>
    <ds:schemaRef ds:uri="http://schemas.microsoft.com/office/infopath/2007/PartnerControls"/>
    <ds:schemaRef ds:uri="49e7a498-3891-4273-827e-8a63e12963a4"/>
    <ds:schemaRef ds:uri="eb370ac7-8fc3-4cb4-a9ab-ccfeca1627d9"/>
  </ds:schemaRefs>
</ds:datastoreItem>
</file>

<file path=customXml/itemProps2.xml><?xml version="1.0" encoding="utf-8"?>
<ds:datastoreItem xmlns:ds="http://schemas.openxmlformats.org/officeDocument/2006/customXml" ds:itemID="{32B47180-287F-4B8C-BF44-C40DFA305DE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13351FB-9D9B-4519-B570-1B9FF76C203B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2826</TotalTime>
  <Words>217</Words>
  <Application>Microsoft Office PowerPoint</Application>
  <PresentationFormat>A4 Paper (210x297 mm)</PresentationFormat>
  <Paragraphs>42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</vt:lpstr>
      <vt:lpstr>Calibri</vt:lpstr>
      <vt:lpstr>Calibri Light</vt:lpstr>
      <vt:lpstr>Century Gothic</vt:lpstr>
      <vt:lpstr>Comic Sans MS</vt:lpstr>
      <vt:lpstr>Lato</vt:lpstr>
      <vt:lpstr>Sassoon Primary</vt:lpstr>
      <vt:lpstr>Office Theme</vt:lpstr>
      <vt:lpstr>PowerPoint Presentation</vt:lpstr>
    </vt:vector>
  </TitlesOfParts>
  <Company>User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Armitage</dc:creator>
  <cp:lastModifiedBy>Deborah Cain</cp:lastModifiedBy>
  <cp:revision>173</cp:revision>
  <cp:lastPrinted>2024-04-17T16:21:09Z</cp:lastPrinted>
  <dcterms:created xsi:type="dcterms:W3CDTF">2021-01-24T18:08:29Z</dcterms:created>
  <dcterms:modified xsi:type="dcterms:W3CDTF">2026-03-20T11:25:17Z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0x0101008B851D845A885245B83E78AF51F568C8</vt:lpwstr>
  </property>
  <property fmtid="{D5CDD505-2E9C-101B-9397-08002B2CF9AE}" pid="3" name="MediaServiceImageTags">
    <vt:lpwstr/>
  </property>
</Properties>
</file>