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tiff" ContentType="image/tiff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4"/>
  </p:sldMasterIdLst>
  <p:sldIdLst>
    <p:sldId id="256" r:id="rId5"/>
  </p:sldIdLst>
  <p:sldSz cx="9906000" cy="6858000" type="A4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505" autoAdjust="0"/>
    <p:restoredTop sz="94660"/>
  </p:normalViewPr>
  <p:slideViewPr>
    <p:cSldViewPr snapToGrid="0">
      <p:cViewPr varScale="1">
        <p:scale>
          <a:sx n="95" d="100"/>
          <a:sy n="95" d="100"/>
        </p:scale>
        <p:origin x="108" y="33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47BDB-0AC3-4C3C-BE1A-37C9BB360E53}" type="datetimeFigureOut">
              <a:rPr lang="en-GB" smtClean="0"/>
              <a:t>18/07/2024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23DCA-791A-4039-B15E-6CCA353FAEB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82274689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47BDB-0AC3-4C3C-BE1A-37C9BB360E53}" type="datetimeFigureOut">
              <a:rPr lang="en-GB" smtClean="0"/>
              <a:t>18/07/2024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23DCA-791A-4039-B15E-6CCA353FAEB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9534955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47BDB-0AC3-4C3C-BE1A-37C9BB360E53}" type="datetimeFigureOut">
              <a:rPr lang="en-GB" smtClean="0"/>
              <a:t>18/07/2024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23DCA-791A-4039-B15E-6CCA353FAEB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1217342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47BDB-0AC3-4C3C-BE1A-37C9BB360E53}" type="datetimeFigureOut">
              <a:rPr lang="en-GB" smtClean="0"/>
              <a:t>18/07/2024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23DCA-791A-4039-B15E-6CCA353FAEB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141003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47BDB-0AC3-4C3C-BE1A-37C9BB360E53}" type="datetimeFigureOut">
              <a:rPr lang="en-GB" smtClean="0"/>
              <a:t>18/07/2024</a:t>
            </a:fld>
            <a:endParaRPr lang="en-GB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23DCA-791A-4039-B15E-6CCA353FAEB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2661885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47BDB-0AC3-4C3C-BE1A-37C9BB360E53}" type="datetimeFigureOut">
              <a:rPr lang="en-GB" smtClean="0"/>
              <a:t>18/07/2024</a:t>
            </a:fld>
            <a:endParaRPr lang="en-GB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23DCA-791A-4039-B15E-6CCA353FAEB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76953282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47BDB-0AC3-4C3C-BE1A-37C9BB360E53}" type="datetimeFigureOut">
              <a:rPr lang="en-GB" smtClean="0"/>
              <a:t>18/07/2024</a:t>
            </a:fld>
            <a:endParaRPr lang="en-GB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23DCA-791A-4039-B15E-6CCA353FAEB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5590169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47BDB-0AC3-4C3C-BE1A-37C9BB360E53}" type="datetimeFigureOut">
              <a:rPr lang="en-GB" smtClean="0"/>
              <a:t>18/07/2024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23DCA-791A-4039-B15E-6CCA353FAEB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6069206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icon to add picture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47BDB-0AC3-4C3C-BE1A-37C9BB360E53}" type="datetimeFigureOut">
              <a:rPr lang="en-GB" smtClean="0"/>
              <a:t>18/07/2024</a:t>
            </a:fld>
            <a:endParaRPr lang="en-GB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23DCA-791A-4039-B15E-6CCA353FAEB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208033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47BDB-0AC3-4C3C-BE1A-37C9BB360E53}" type="datetimeFigureOut">
              <a:rPr lang="en-GB" smtClean="0"/>
              <a:t>18/07/2024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23DCA-791A-4039-B15E-6CCA353FAEB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98319993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347BDB-0AC3-4C3C-BE1A-37C9BB360E53}" type="datetimeFigureOut">
              <a:rPr lang="en-GB" smtClean="0"/>
              <a:t>18/07/2024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AD23DCA-791A-4039-B15E-6CCA353FAEB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3911894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1347BDB-0AC3-4C3C-BE1A-37C9BB360E53}" type="datetimeFigureOut">
              <a:rPr lang="en-GB" smtClean="0"/>
              <a:t>18/07/2024</a:t>
            </a:fld>
            <a:endParaRPr lang="en-GB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AD23DCA-791A-4039-B15E-6CCA353FAEB3}" type="slidenum">
              <a:rPr lang="en-GB" smtClean="0"/>
              <a:t>‹#›</a:t>
            </a:fld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275965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tif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Text Box 2"/>
          <p:cNvSpPr txBox="1">
            <a:spLocks noChangeArrowheads="1"/>
          </p:cNvSpPr>
          <p:nvPr/>
        </p:nvSpPr>
        <p:spPr bwMode="auto">
          <a:xfrm>
            <a:off x="2902782" y="1722142"/>
            <a:ext cx="3374035" cy="1489409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spcAft>
                <a:spcPts val="800"/>
              </a:spcAft>
            </a:pPr>
            <a:r>
              <a:rPr lang="en-GB" sz="1600" b="1" dirty="0">
                <a:latin typeface="Comic Sans MS" panose="030F0702030302020204" pitchFamily="66" charset="0"/>
                <a:ea typeface="Calibri" panose="020F0502020204030204" pitchFamily="34" charset="0"/>
                <a:cs typeface="Times New Roman" panose="02020603050405020304" pitchFamily="18" charset="0"/>
              </a:rPr>
              <a:t>Year 6 Autumn 2: </a:t>
            </a:r>
            <a:r>
              <a:rPr lang="en-CA" sz="1600" b="1" dirty="0">
                <a:latin typeface="Comic Sans MS" panose="030F0902030302020204" pitchFamily="66" charset="0"/>
              </a:rPr>
              <a:t>How do I use a computer to present information effectively?</a:t>
            </a:r>
          </a:p>
          <a:p>
            <a:pPr algn="ctr">
              <a:spcAft>
                <a:spcPts val="800"/>
              </a:spcAft>
            </a:pPr>
            <a:r>
              <a:rPr lang="en-CA" sz="1600" dirty="0">
                <a:latin typeface="Comic Sans MS" panose="030F0902030302020204" pitchFamily="66" charset="0"/>
              </a:rPr>
              <a:t>Communicating: Text and Images</a:t>
            </a:r>
            <a:endParaRPr lang="en-GB" i="1" dirty="0">
              <a:latin typeface="Comic Sans MS" panose="030F09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182039" y="556738"/>
            <a:ext cx="2650012" cy="5539978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 rtlCol="0">
            <a:spAutoFit/>
          </a:bodyPr>
          <a:lstStyle/>
          <a:p>
            <a:r>
              <a:rPr lang="en-GB" sz="1400" b="1" dirty="0">
                <a:latin typeface="Comic Sans MS" panose="030F0902030302020204" pitchFamily="66" charset="0"/>
              </a:rPr>
              <a:t>Key Concepts:</a:t>
            </a:r>
          </a:p>
          <a:p>
            <a:r>
              <a:rPr lang="en-GB" sz="1200" dirty="0">
                <a:latin typeface="Comic Sans MS" panose="030F0902030302020204" pitchFamily="66" charset="0"/>
              </a:rPr>
              <a:t>Computers can be used to present information in different ways.</a:t>
            </a:r>
          </a:p>
          <a:p>
            <a:r>
              <a:rPr lang="en-GB" sz="1200" dirty="0">
                <a:latin typeface="Comic Sans MS" panose="030F0902030302020204" pitchFamily="66" charset="0"/>
              </a:rPr>
              <a:t>Content online often has key features.</a:t>
            </a:r>
          </a:p>
          <a:p>
            <a:r>
              <a:rPr lang="en-GB" sz="1200" dirty="0">
                <a:latin typeface="Comic Sans MS" panose="030F0902030302020204" pitchFamily="66" charset="0"/>
              </a:rPr>
              <a:t>Different file types can be used in different ways. </a:t>
            </a:r>
          </a:p>
          <a:p>
            <a:r>
              <a:rPr lang="en-GB" sz="1200" dirty="0">
                <a:latin typeface="Comic Sans MS" panose="030F0902030302020204" pitchFamily="66" charset="0"/>
              </a:rPr>
              <a:t>There are different ways to remix/create content online.</a:t>
            </a:r>
          </a:p>
          <a:p>
            <a:r>
              <a:rPr lang="en-GB" sz="1200" dirty="0">
                <a:latin typeface="Comic Sans MS" panose="030F0902030302020204" pitchFamily="66" charset="0"/>
              </a:rPr>
              <a:t>Content can be edited using different tools.</a:t>
            </a:r>
          </a:p>
          <a:p>
            <a:r>
              <a:rPr lang="en-GB" sz="1200" dirty="0">
                <a:latin typeface="Comic Sans MS" panose="030F0902030302020204" pitchFamily="66" charset="0"/>
              </a:rPr>
              <a:t>We must consider copyright when working with multimedia such as text, image, audio or video.</a:t>
            </a:r>
          </a:p>
          <a:p>
            <a:r>
              <a:rPr lang="en-GB" sz="1400" b="1" dirty="0">
                <a:latin typeface="Comic Sans MS" panose="030F0902030302020204" pitchFamily="66" charset="0"/>
              </a:rPr>
              <a:t>Key Skills:</a:t>
            </a:r>
          </a:p>
          <a:p>
            <a:r>
              <a:rPr lang="en-GB" sz="1200" dirty="0">
                <a:latin typeface="Comic Sans MS" panose="030F0902030302020204" pitchFamily="66" charset="0"/>
              </a:rPr>
              <a:t>- Keyboard and mouse skills</a:t>
            </a:r>
          </a:p>
          <a:p>
            <a:r>
              <a:rPr lang="en-GB" sz="1200" dirty="0">
                <a:latin typeface="Comic Sans MS" panose="030F0902030302020204" pitchFamily="66" charset="0"/>
              </a:rPr>
              <a:t>- Use key tools in given software</a:t>
            </a:r>
          </a:p>
          <a:p>
            <a:r>
              <a:rPr lang="en-GB" sz="1200" dirty="0">
                <a:latin typeface="Comic Sans MS" panose="030F0902030302020204" pitchFamily="66" charset="0"/>
              </a:rPr>
              <a:t>- Evaluate and improve a piece of work according to criteria</a:t>
            </a:r>
          </a:p>
          <a:p>
            <a:pPr marL="171450" indent="-171450">
              <a:buFontTx/>
              <a:buChar char="-"/>
            </a:pPr>
            <a:r>
              <a:rPr lang="en-GB" sz="1200" dirty="0">
                <a:latin typeface="Comic Sans MS" panose="030F0902030302020204" pitchFamily="66" charset="0"/>
              </a:rPr>
              <a:t>Combining media effectively.</a:t>
            </a:r>
          </a:p>
          <a:p>
            <a:r>
              <a:rPr lang="en-GB" sz="1400" b="1" dirty="0">
                <a:latin typeface="Comic Sans MS" panose="030F0902030302020204" pitchFamily="66" charset="0"/>
              </a:rPr>
              <a:t>Vocabulary</a:t>
            </a:r>
          </a:p>
          <a:p>
            <a:pPr marL="171450" indent="-171450">
              <a:buFontTx/>
              <a:buChar char="-"/>
            </a:pPr>
            <a:r>
              <a:rPr lang="en-GB" sz="1200" dirty="0">
                <a:latin typeface="Comic Sans MS" panose="030F0902030302020204" pitchFamily="66" charset="0"/>
              </a:rPr>
              <a:t>Design</a:t>
            </a:r>
          </a:p>
          <a:p>
            <a:pPr marL="171450" indent="-171450">
              <a:buFontTx/>
              <a:buChar char="-"/>
            </a:pPr>
            <a:r>
              <a:rPr lang="en-GB" sz="1200" dirty="0">
                <a:latin typeface="Comic Sans MS" panose="030F0902030302020204" pitchFamily="66" charset="0"/>
              </a:rPr>
              <a:t>Content</a:t>
            </a:r>
          </a:p>
          <a:p>
            <a:pPr marL="171450" indent="-171450">
              <a:buFontTx/>
              <a:buChar char="-"/>
            </a:pPr>
            <a:r>
              <a:rPr lang="en-GB" sz="1200" dirty="0">
                <a:latin typeface="Comic Sans MS" panose="030F0902030302020204" pitchFamily="66" charset="0"/>
              </a:rPr>
              <a:t>Webpage</a:t>
            </a:r>
          </a:p>
          <a:p>
            <a:pPr marL="171450" indent="-171450">
              <a:buFontTx/>
              <a:buChar char="-"/>
            </a:pPr>
            <a:r>
              <a:rPr lang="en-GB" sz="1200" dirty="0">
                <a:latin typeface="Comic Sans MS" panose="030F0902030302020204" pitchFamily="66" charset="0"/>
              </a:rPr>
              <a:t>Edit</a:t>
            </a:r>
          </a:p>
          <a:p>
            <a:pPr marL="171450" indent="-171450">
              <a:buFontTx/>
              <a:buChar char="-"/>
            </a:pPr>
            <a:r>
              <a:rPr lang="en-GB" sz="1200" dirty="0">
                <a:latin typeface="Comic Sans MS" panose="030F0902030302020204" pitchFamily="66" charset="0"/>
              </a:rPr>
              <a:t>File format</a:t>
            </a:r>
          </a:p>
          <a:p>
            <a:pPr marL="171450" indent="-171450">
              <a:buFontTx/>
              <a:buChar char="-"/>
            </a:pPr>
            <a:r>
              <a:rPr lang="en-GB" sz="1200" dirty="0">
                <a:latin typeface="Comic Sans MS" panose="030F0902030302020204" pitchFamily="66" charset="0"/>
              </a:rPr>
              <a:t>Copyright</a:t>
            </a:r>
          </a:p>
          <a:p>
            <a:pPr marL="171450" indent="-171450">
              <a:buFontTx/>
              <a:buChar char="-"/>
            </a:pPr>
            <a:r>
              <a:rPr lang="en-GB" sz="1200" dirty="0">
                <a:latin typeface="Comic Sans MS" panose="030F0902030302020204" pitchFamily="66" charset="0"/>
              </a:rPr>
              <a:t>Fair use</a:t>
            </a:r>
          </a:p>
          <a:p>
            <a:pPr marL="171450" indent="-171450">
              <a:buFontTx/>
              <a:buChar char="-"/>
            </a:pPr>
            <a:r>
              <a:rPr lang="en-GB" sz="1200" dirty="0">
                <a:latin typeface="Comic Sans MS" panose="030F0902030302020204" pitchFamily="66" charset="0"/>
              </a:rPr>
              <a:t>Hyperlink</a:t>
            </a:r>
          </a:p>
        </p:txBody>
      </p:sp>
      <p:sp>
        <p:nvSpPr>
          <p:cNvPr id="8" name="Text Box 2">
            <a:extLst>
              <a:ext uri="{FF2B5EF4-FFF2-40B4-BE49-F238E27FC236}">
                <a16:creationId xmlns:a16="http://schemas.microsoft.com/office/drawing/2014/main" id="{3414E2AB-9004-2E46-AE4C-BD58E49C2AEC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02782" y="303142"/>
            <a:ext cx="3332243" cy="1351329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spcAft>
                <a:spcPts val="800"/>
              </a:spcAft>
            </a:pPr>
            <a:endParaRPr lang="en-GB" sz="1600" b="1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B502D514-7498-D140-8B3D-0C14ED3D88B4}"/>
              </a:ext>
            </a:extLst>
          </p:cNvPr>
          <p:cNvSpPr/>
          <p:nvPr/>
        </p:nvSpPr>
        <p:spPr>
          <a:xfrm>
            <a:off x="3018501" y="600089"/>
            <a:ext cx="3209902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dirty="0">
                <a:latin typeface="Comic Sans MS" panose="030F0902030302020204" pitchFamily="66" charset="0"/>
              </a:rPr>
              <a:t>In this lesson, learners will explore and review existing websites and evaluate their content. They will have some understanding that websites are created by using HTML code.</a:t>
            </a:r>
            <a:endParaRPr lang="en-CA" sz="1200" dirty="0">
              <a:latin typeface="Comic Sans MS" panose="030F0902030302020204" pitchFamily="66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2D103574-487C-4241-AF1C-1E56C2E2F1BE}"/>
              </a:ext>
            </a:extLst>
          </p:cNvPr>
          <p:cNvSpPr/>
          <p:nvPr/>
        </p:nvSpPr>
        <p:spPr>
          <a:xfrm>
            <a:off x="3105212" y="321086"/>
            <a:ext cx="114807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>
                <a:latin typeface="Comic Sans MS" panose="030F0902030302020204" pitchFamily="66" charset="0"/>
              </a:rPr>
              <a:t>Lesson 1</a:t>
            </a:r>
            <a:endParaRPr lang="en-US" dirty="0"/>
          </a:p>
        </p:txBody>
      </p:sp>
      <p:sp>
        <p:nvSpPr>
          <p:cNvPr id="19" name="Text Box 2">
            <a:extLst>
              <a:ext uri="{FF2B5EF4-FFF2-40B4-BE49-F238E27FC236}">
                <a16:creationId xmlns:a16="http://schemas.microsoft.com/office/drawing/2014/main" id="{FC33E568-357E-D342-8854-A0D63CD4F7E6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23311" y="303144"/>
            <a:ext cx="3224768" cy="1259643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spcAft>
                <a:spcPts val="800"/>
              </a:spcAft>
            </a:pPr>
            <a:endParaRPr lang="en-GB" sz="1600" b="1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C3E80E2F-1599-284B-A608-99A5C15E56A9}"/>
              </a:ext>
            </a:extLst>
          </p:cNvPr>
          <p:cNvSpPr/>
          <p:nvPr/>
        </p:nvSpPr>
        <p:spPr>
          <a:xfrm>
            <a:off x="5495153" y="702109"/>
            <a:ext cx="3998281" cy="78091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914400" indent="-228600">
              <a:lnSpc>
                <a:spcPct val="115000"/>
              </a:lnSpc>
              <a:spcAft>
                <a:spcPts val="0"/>
              </a:spcAft>
            </a:pPr>
            <a:r>
              <a:rPr lang="en-GB" sz="1200" dirty="0">
                <a:latin typeface="Comic Sans MS" panose="030F0902030302020204" pitchFamily="66" charset="0"/>
                <a:ea typeface="Quicksand"/>
                <a:cs typeface="Quicksand"/>
              </a:rPr>
              <a:t>     Learners will look at the different layout features available in Google Sites and plan their own web page on paper</a:t>
            </a:r>
            <a:r>
              <a:rPr lang="en-GB" sz="1600" dirty="0">
                <a:latin typeface="Comic Sans MS" panose="030F0902030302020204" pitchFamily="66" charset="0"/>
                <a:ea typeface="Quicksand"/>
                <a:cs typeface="Quicksand"/>
              </a:rPr>
              <a:t>.</a:t>
            </a:r>
            <a:endParaRPr lang="en-CA" sz="1600" dirty="0">
              <a:latin typeface="Comic Sans MS" panose="030F0902030302020204" pitchFamily="66" charset="0"/>
              <a:ea typeface="Quicksand"/>
              <a:cs typeface="Quicksand"/>
            </a:endParaRPr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1D591CCC-EF65-2A42-A37A-F9C68DD8CD5F}"/>
              </a:ext>
            </a:extLst>
          </p:cNvPr>
          <p:cNvSpPr/>
          <p:nvPr/>
        </p:nvSpPr>
        <p:spPr>
          <a:xfrm>
            <a:off x="6612579" y="360506"/>
            <a:ext cx="114807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>
                <a:latin typeface="Comic Sans MS" panose="030F0902030302020204" pitchFamily="66" charset="0"/>
              </a:rPr>
              <a:t>Lesson 2</a:t>
            </a:r>
            <a:endParaRPr lang="en-US" dirty="0"/>
          </a:p>
        </p:txBody>
      </p:sp>
      <p:sp>
        <p:nvSpPr>
          <p:cNvPr id="23" name="Text Box 2">
            <a:extLst>
              <a:ext uri="{FF2B5EF4-FFF2-40B4-BE49-F238E27FC236}">
                <a16:creationId xmlns:a16="http://schemas.microsoft.com/office/drawing/2014/main" id="{A51CA991-60D3-3D49-BE3B-FD9F38E475E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23311" y="3320146"/>
            <a:ext cx="3224768" cy="1287023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spcAft>
                <a:spcPts val="800"/>
              </a:spcAft>
            </a:pPr>
            <a:endParaRPr lang="en-GB" sz="1600" b="1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5" name="Rectangle 24">
            <a:extLst>
              <a:ext uri="{FF2B5EF4-FFF2-40B4-BE49-F238E27FC236}">
                <a16:creationId xmlns:a16="http://schemas.microsoft.com/office/drawing/2014/main" id="{802106A6-E93B-D749-9388-9FE754C1E0AD}"/>
              </a:ext>
            </a:extLst>
          </p:cNvPr>
          <p:cNvSpPr/>
          <p:nvPr/>
        </p:nvSpPr>
        <p:spPr>
          <a:xfrm>
            <a:off x="6347547" y="3632484"/>
            <a:ext cx="328865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dirty="0">
                <a:latin typeface="Comic Sans MS" panose="030F0902030302020204" pitchFamily="66" charset="0"/>
              </a:rPr>
              <a:t>Today learners will revise how to create their own web page in Google Sites. Using their plan from previous lessons, learners will create their own web page/home page. </a:t>
            </a:r>
            <a:r>
              <a:rPr lang="en-CA" sz="1200" dirty="0">
                <a:latin typeface="Comic Sans MS" panose="030F0902030302020204" pitchFamily="66" charset="0"/>
              </a:rPr>
              <a:t> </a:t>
            </a:r>
            <a:endParaRPr lang="en-US" sz="1200" dirty="0">
              <a:latin typeface="Comic Sans MS" panose="030F0902030302020204" pitchFamily="66" charset="0"/>
            </a:endParaRPr>
          </a:p>
        </p:txBody>
      </p:sp>
      <p:sp>
        <p:nvSpPr>
          <p:cNvPr id="26" name="Rectangle 25">
            <a:extLst>
              <a:ext uri="{FF2B5EF4-FFF2-40B4-BE49-F238E27FC236}">
                <a16:creationId xmlns:a16="http://schemas.microsoft.com/office/drawing/2014/main" id="{C8FC65D5-DD15-9949-BBA3-E61605EA2D31}"/>
              </a:ext>
            </a:extLst>
          </p:cNvPr>
          <p:cNvSpPr/>
          <p:nvPr/>
        </p:nvSpPr>
        <p:spPr>
          <a:xfrm>
            <a:off x="6565804" y="3302603"/>
            <a:ext cx="114807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>
                <a:latin typeface="Comic Sans MS" panose="030F0902030302020204" pitchFamily="66" charset="0"/>
              </a:rPr>
              <a:t>Lesson 4</a:t>
            </a:r>
            <a:endParaRPr lang="en-US" dirty="0"/>
          </a:p>
        </p:txBody>
      </p:sp>
      <p:sp>
        <p:nvSpPr>
          <p:cNvPr id="27" name="Text Box 2">
            <a:extLst>
              <a:ext uri="{FF2B5EF4-FFF2-40B4-BE49-F238E27FC236}">
                <a16:creationId xmlns:a16="http://schemas.microsoft.com/office/drawing/2014/main" id="{99EA943F-E5D5-794F-A564-05D2114ECC8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30554" y="1634293"/>
            <a:ext cx="3224768" cy="1577259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spcAft>
                <a:spcPts val="800"/>
              </a:spcAft>
            </a:pPr>
            <a:endParaRPr lang="en-GB" sz="1600" b="1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9" name="Rectangle 28">
            <a:extLst>
              <a:ext uri="{FF2B5EF4-FFF2-40B4-BE49-F238E27FC236}">
                <a16:creationId xmlns:a16="http://schemas.microsoft.com/office/drawing/2014/main" id="{7F9B3000-2559-E44B-B801-AF25E45D849C}"/>
              </a:ext>
            </a:extLst>
          </p:cNvPr>
          <p:cNvSpPr/>
          <p:nvPr/>
        </p:nvSpPr>
        <p:spPr>
          <a:xfrm>
            <a:off x="6340309" y="1944893"/>
            <a:ext cx="3268750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dirty="0">
                <a:latin typeface="Comic Sans MS" panose="030F0902030302020204" pitchFamily="66" charset="0"/>
              </a:rPr>
              <a:t>During this lesson learners will become familiar with the terms ‘fair use’ and ‘copyright’. They will gain an understanding of why they should only use copyright-free images and will find images to use in their work from suggested sources. </a:t>
            </a:r>
            <a:endParaRPr lang="en-CA" sz="1200" dirty="0">
              <a:latin typeface="Comic Sans MS" panose="030F0902030302020204" pitchFamily="66" charset="0"/>
            </a:endParaRPr>
          </a:p>
        </p:txBody>
      </p:sp>
      <p:sp>
        <p:nvSpPr>
          <p:cNvPr id="30" name="Rectangle 29">
            <a:extLst>
              <a:ext uri="{FF2B5EF4-FFF2-40B4-BE49-F238E27FC236}">
                <a16:creationId xmlns:a16="http://schemas.microsoft.com/office/drawing/2014/main" id="{6AE4AD1A-C2EF-9448-84B0-67EB0F9B7831}"/>
              </a:ext>
            </a:extLst>
          </p:cNvPr>
          <p:cNvSpPr/>
          <p:nvPr/>
        </p:nvSpPr>
        <p:spPr>
          <a:xfrm>
            <a:off x="6592498" y="1618826"/>
            <a:ext cx="1148071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>
                <a:latin typeface="Comic Sans MS" panose="030F0902030302020204" pitchFamily="66" charset="0"/>
              </a:rPr>
              <a:t>Lesson 3</a:t>
            </a:r>
            <a:endParaRPr lang="en-US" dirty="0"/>
          </a:p>
        </p:txBody>
      </p:sp>
      <p:sp>
        <p:nvSpPr>
          <p:cNvPr id="20" name="Text Box 2">
            <a:extLst>
              <a:ext uri="{FF2B5EF4-FFF2-40B4-BE49-F238E27FC236}">
                <a16:creationId xmlns:a16="http://schemas.microsoft.com/office/drawing/2014/main" id="{D2BCBFA3-07B5-D04D-A2C3-EA1CF732E5A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6308563" y="4711570"/>
            <a:ext cx="3246760" cy="1067907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spcAft>
                <a:spcPts val="800"/>
              </a:spcAft>
            </a:pPr>
            <a:endParaRPr lang="en-GB" sz="1600" b="1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8" name="Rectangle 27">
            <a:extLst>
              <a:ext uri="{FF2B5EF4-FFF2-40B4-BE49-F238E27FC236}">
                <a16:creationId xmlns:a16="http://schemas.microsoft.com/office/drawing/2014/main" id="{FE05ECD3-37E0-0443-91CD-A8AFCED68DB8}"/>
              </a:ext>
            </a:extLst>
          </p:cNvPr>
          <p:cNvSpPr/>
          <p:nvPr/>
        </p:nvSpPr>
        <p:spPr>
          <a:xfrm>
            <a:off x="6616946" y="4763149"/>
            <a:ext cx="114807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b="1" dirty="0">
                <a:latin typeface="Comic Sans MS" panose="030F0902030302020204" pitchFamily="66" charset="0"/>
              </a:rPr>
              <a:t>Lesson 5</a:t>
            </a:r>
            <a:endParaRPr lang="en-US" dirty="0"/>
          </a:p>
        </p:txBody>
      </p:sp>
      <p:sp>
        <p:nvSpPr>
          <p:cNvPr id="34" name="Text Box 2">
            <a:extLst>
              <a:ext uri="{FF2B5EF4-FFF2-40B4-BE49-F238E27FC236}">
                <a16:creationId xmlns:a16="http://schemas.microsoft.com/office/drawing/2014/main" id="{1C2114A6-E301-8C46-B8D0-8FAE16559D2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2902782" y="4940370"/>
            <a:ext cx="3265087" cy="1206712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  <a:headEnd/>
            <a:tailEnd/>
          </a:ln>
        </p:spPr>
        <p:txBody>
          <a:bodyPr rot="0" vert="horz" wrap="square" lIns="91440" tIns="45720" rIns="91440" bIns="45720" anchor="t" anchorCtr="0">
            <a:noAutofit/>
          </a:bodyPr>
          <a:lstStyle/>
          <a:p>
            <a:pPr algn="ctr">
              <a:spcAft>
                <a:spcPts val="800"/>
              </a:spcAft>
            </a:pPr>
            <a:endParaRPr lang="en-GB" sz="1600" b="1" dirty="0">
              <a:latin typeface="Comic Sans MS" panose="030F0702030302020204" pitchFamily="66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5" name="Rectangle 34">
            <a:extLst>
              <a:ext uri="{FF2B5EF4-FFF2-40B4-BE49-F238E27FC236}">
                <a16:creationId xmlns:a16="http://schemas.microsoft.com/office/drawing/2014/main" id="{F14E4D70-19F2-684C-A2B4-375DB8A64D2D}"/>
              </a:ext>
            </a:extLst>
          </p:cNvPr>
          <p:cNvSpPr/>
          <p:nvPr/>
        </p:nvSpPr>
        <p:spPr>
          <a:xfrm>
            <a:off x="2902782" y="5254529"/>
            <a:ext cx="3325621" cy="8925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dirty="0">
                <a:latin typeface="Comic Sans MS" panose="030F0902030302020204" pitchFamily="66" charset="0"/>
              </a:rPr>
              <a:t>Learners will consider the implications of linking to content owned by other people and create hyperlinks on their own websites that link to other people’s work. </a:t>
            </a:r>
            <a:r>
              <a:rPr lang="en-CA" sz="1600" dirty="0">
                <a:latin typeface="Comic Sans MS" panose="030F0902030302020204" pitchFamily="66" charset="0"/>
              </a:rPr>
              <a:t> </a:t>
            </a:r>
            <a:endParaRPr lang="en-US" sz="1600" dirty="0">
              <a:latin typeface="Comic Sans MS" panose="030F0902030302020204" pitchFamily="66" charset="0"/>
            </a:endParaRPr>
          </a:p>
        </p:txBody>
      </p:sp>
      <p:sp>
        <p:nvSpPr>
          <p:cNvPr id="36" name="Rectangle 35">
            <a:extLst>
              <a:ext uri="{FF2B5EF4-FFF2-40B4-BE49-F238E27FC236}">
                <a16:creationId xmlns:a16="http://schemas.microsoft.com/office/drawing/2014/main" id="{C60A6D41-E473-7A49-BD8A-CF6F2D6116FD}"/>
              </a:ext>
            </a:extLst>
          </p:cNvPr>
          <p:cNvSpPr/>
          <p:nvPr/>
        </p:nvSpPr>
        <p:spPr>
          <a:xfrm>
            <a:off x="3289471" y="4952000"/>
            <a:ext cx="1138937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b="1" dirty="0">
                <a:latin typeface="Comic Sans MS" panose="030F0902030302020204" pitchFamily="66" charset="0"/>
              </a:rPr>
              <a:t>Lesson 6</a:t>
            </a:r>
            <a:endParaRPr lang="en-US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758FADE8-AC91-AB49-A1D6-63E2184AC104}"/>
              </a:ext>
            </a:extLst>
          </p:cNvPr>
          <p:cNvSpPr/>
          <p:nvPr/>
        </p:nvSpPr>
        <p:spPr>
          <a:xfrm>
            <a:off x="6369096" y="5018968"/>
            <a:ext cx="3239963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200" dirty="0">
                <a:latin typeface="Comic Sans MS" panose="030F0902030302020204" pitchFamily="66" charset="0"/>
              </a:rPr>
              <a:t>During this lesson learners will begin to appreciate the need to plan the structure of a website carefully. </a:t>
            </a:r>
            <a:endParaRPr lang="en-US" sz="1100" dirty="0">
              <a:latin typeface="Comic Sans MS" panose="030F0902030302020204" pitchFamily="66" charset="0"/>
            </a:endParaRPr>
          </a:p>
        </p:txBody>
      </p:sp>
      <p:pic>
        <p:nvPicPr>
          <p:cNvPr id="13" name="Picture 12">
            <a:extLst>
              <a:ext uri="{FF2B5EF4-FFF2-40B4-BE49-F238E27FC236}">
                <a16:creationId xmlns:a16="http://schemas.microsoft.com/office/drawing/2014/main" id="{94F66866-90CB-8A48-832A-DA8AE122A4F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06787" y="3287886"/>
            <a:ext cx="2966024" cy="15761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676437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49e7a498-3891-4273-827e-8a63e12963a4">
      <Terms xmlns="http://schemas.microsoft.com/office/infopath/2007/PartnerControls"/>
    </lcf76f155ced4ddcb4097134ff3c332f>
    <TaxCatchAll xmlns="eb370ac7-8fc3-4cb4-a9ab-ccfeca1627d9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8B851D845A885245B83E78AF51F568C8" ma:contentTypeVersion="15" ma:contentTypeDescription="Create a new document." ma:contentTypeScope="" ma:versionID="3039a68589954374568da2643c7ee418">
  <xsd:schema xmlns:xsd="http://www.w3.org/2001/XMLSchema" xmlns:xs="http://www.w3.org/2001/XMLSchema" xmlns:p="http://schemas.microsoft.com/office/2006/metadata/properties" xmlns:ns2="49e7a498-3891-4273-827e-8a63e12963a4" xmlns:ns3="eb370ac7-8fc3-4cb4-a9ab-ccfeca1627d9" targetNamespace="http://schemas.microsoft.com/office/2006/metadata/properties" ma:root="true" ma:fieldsID="98d072a88ee1c7d265b5c493a111a331" ns2:_="" ns3:_="">
    <xsd:import namespace="49e7a498-3891-4273-827e-8a63e12963a4"/>
    <xsd:import namespace="eb370ac7-8fc3-4cb4-a9ab-ccfeca1627d9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DateTaken" minOccurs="0"/>
                <xsd:element ref="ns2:MediaServiceObjectDetectorVersions" minOccurs="0"/>
                <xsd:element ref="ns2:MediaLengthInSeconds" minOccurs="0"/>
                <xsd:element ref="ns2:MediaServiceLocation" minOccurs="0"/>
                <xsd:element ref="ns2:MediaServiceGenerationTime" minOccurs="0"/>
                <xsd:element ref="ns2:MediaServiceEventHashCode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SearchProperties" minOccurs="0"/>
                <xsd:element ref="ns3:SharedWithUsers" minOccurs="0"/>
                <xsd:element ref="ns3:SharedWithDetail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e7a498-3891-4273-827e-8a63e12963a4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0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LengthInSeconds" ma:index="12" nillable="true" ma:displayName="MediaLengthInSeconds" ma:hidden="true" ma:internalName="MediaLengthInSeconds" ma:readOnly="true">
      <xsd:simpleType>
        <xsd:restriction base="dms:Unknown"/>
      </xsd:simpleType>
    </xsd:element>
    <xsd:element name="MediaServiceLocation" ma:index="13" nillable="true" ma:displayName="Location" ma:indexed="true" ma:internalName="MediaServiceLocation" ma:readOnly="true">
      <xsd:simpleType>
        <xsd:restriction base="dms:Text"/>
      </xsd:simpleType>
    </xsd:element>
    <xsd:element name="MediaServiceGenerationTime" ma:index="14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5" nillable="true" ma:displayName="MediaServiceEventHashCode" ma:hidden="true" ma:internalName="MediaServiceEventHashCode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901fbdf8-bfcf-4282-bcc0-e8acad32bf69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SearchProperties" ma:index="20" nillable="true" ma:displayName="MediaServiceSearchProperties" ma:hidden="true" ma:internalName="MediaServiceSearchPropertie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b370ac7-8fc3-4cb4-a9ab-ccfeca1627d9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3c098bde-718d-4e0c-a268-d708077b6908}" ma:internalName="TaxCatchAll" ma:showField="CatchAllData" ma:web="eb370ac7-8fc3-4cb4-a9ab-ccfeca1627d9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C39B4FC-C2B0-4C07-AF12-081CA99B9C98}">
  <ds:schemaRefs>
    <ds:schemaRef ds:uri="http://schemas.microsoft.com/office/2006/metadata/properties"/>
    <ds:schemaRef ds:uri="http://schemas.microsoft.com/office/infopath/2007/PartnerControls"/>
    <ds:schemaRef ds:uri="49e7a498-3891-4273-827e-8a63e12963a4"/>
    <ds:schemaRef ds:uri="eb370ac7-8fc3-4cb4-a9ab-ccfeca1627d9"/>
  </ds:schemaRefs>
</ds:datastoreItem>
</file>

<file path=customXml/itemProps2.xml><?xml version="1.0" encoding="utf-8"?>
<ds:datastoreItem xmlns:ds="http://schemas.openxmlformats.org/officeDocument/2006/customXml" ds:itemID="{571FF9DB-8FCE-47C3-A9A1-B1703DA05C57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1E39DE75-3DA9-4B8B-94FE-B55E1A93D008}"/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442</TotalTime>
  <Words>317</Words>
  <Application>Microsoft Office PowerPoint</Application>
  <PresentationFormat>A4 Paper (210x297 mm)</PresentationFormat>
  <Paragraphs>35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6" baseType="lpstr">
      <vt:lpstr>Arial</vt:lpstr>
      <vt:lpstr>Calibri</vt:lpstr>
      <vt:lpstr>Calibri Light</vt:lpstr>
      <vt:lpstr>Comic Sans MS</vt:lpstr>
      <vt:lpstr>Office Theme</vt:lpstr>
      <vt:lpstr>PowerPoint Presentation</vt:lpstr>
    </vt:vector>
  </TitlesOfParts>
  <Company>User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Kate Armitage</dc:creator>
  <cp:lastModifiedBy>Hannah Dineen</cp:lastModifiedBy>
  <cp:revision>157</cp:revision>
  <cp:lastPrinted>2022-09-12T06:48:43Z</cp:lastPrinted>
  <dcterms:created xsi:type="dcterms:W3CDTF">2021-01-17T21:08:28Z</dcterms:created>
  <dcterms:modified xsi:type="dcterms:W3CDTF">2024-07-18T13:50:34Z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0x0101008B851D845A885245B83E78AF51F568C8</vt:lpwstr>
  </property>
</Properties>
</file>