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3" d="100"/>
          <a:sy n="93" d="100"/>
        </p:scale>
        <p:origin x="208"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822746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953495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912173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614100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42661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176953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55901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1606920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3520803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983199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3391189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47BDB-0AC3-4C3C-BE1A-37C9BB360E53}" type="datetimeFigureOut">
              <a:rPr lang="en-GB" smtClean="0"/>
              <a:t>29/10/2022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23DCA-791A-4039-B15E-6CCA353FAEB3}" type="slidenum">
              <a:rPr lang="en-GB" smtClean="0"/>
              <a:t>‹#›</a:t>
            </a:fld>
            <a:endParaRPr lang="en-GB" dirty="0"/>
          </a:p>
        </p:txBody>
      </p:sp>
    </p:spTree>
    <p:extLst>
      <p:ext uri="{BB962C8B-B14F-4D97-AF65-F5344CB8AC3E}">
        <p14:creationId xmlns:p14="http://schemas.microsoft.com/office/powerpoint/2010/main" val="182759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1.xml"/><Relationship Id="rId5" Type="http://schemas.openxmlformats.org/officeDocument/2006/relationships/image" Target="../media/image4.tiff"/><Relationship Id="rId4" Type="http://schemas.openxmlformats.org/officeDocument/2006/relationships/image" Target="../media/image3.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2"/>
          <p:cNvSpPr txBox="1">
            <a:spLocks noChangeArrowheads="1"/>
          </p:cNvSpPr>
          <p:nvPr/>
        </p:nvSpPr>
        <p:spPr bwMode="auto">
          <a:xfrm>
            <a:off x="3427062" y="2684224"/>
            <a:ext cx="2741265" cy="86945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Year 5 Autumn 2: Electrical Systems: Doodlers</a:t>
            </a:r>
          </a:p>
        </p:txBody>
      </p:sp>
      <p:sp>
        <p:nvSpPr>
          <p:cNvPr id="3" name="TextBox 2"/>
          <p:cNvSpPr txBox="1"/>
          <p:nvPr/>
        </p:nvSpPr>
        <p:spPr>
          <a:xfrm>
            <a:off x="227883" y="484909"/>
            <a:ext cx="2397732" cy="37548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400" b="1" dirty="0">
                <a:latin typeface="Comic Sans MS" panose="030F0902030302020204" pitchFamily="66" charset="0"/>
              </a:rPr>
              <a:t>Key Concepts:</a:t>
            </a:r>
          </a:p>
          <a:p>
            <a:pPr marL="171450" indent="-171450">
              <a:buFontTx/>
              <a:buChar char="-"/>
            </a:pPr>
            <a:r>
              <a:rPr lang="en-CA" sz="1400" dirty="0">
                <a:latin typeface="Comic Sans MS" panose="030F0902030302020204" pitchFamily="66" charset="0"/>
              </a:rPr>
              <a:t>To understand how motors are used in electrical products. </a:t>
            </a:r>
          </a:p>
          <a:p>
            <a:pPr marL="171450" indent="-171450">
              <a:buFontTx/>
              <a:buChar char="-"/>
            </a:pPr>
            <a:r>
              <a:rPr lang="en-CA" sz="1400" dirty="0">
                <a:latin typeface="Comic Sans MS" panose="030F0902030302020204" pitchFamily="66" charset="0"/>
              </a:rPr>
              <a:t>To investigate an existing product to determine the factors that affect the product's form and function. </a:t>
            </a:r>
          </a:p>
          <a:p>
            <a:pPr marL="171450" indent="-171450">
              <a:buFontTx/>
              <a:buChar char="-"/>
            </a:pPr>
            <a:r>
              <a:rPr lang="en-CA" sz="1400" dirty="0">
                <a:latin typeface="Comic Sans MS" panose="030F0902030302020204" pitchFamily="66" charset="0"/>
              </a:rPr>
              <a:t>To put findings from research into practice to develop an improved product. </a:t>
            </a:r>
          </a:p>
          <a:p>
            <a:pPr marL="171450" indent="-171450">
              <a:buFontTx/>
              <a:buChar char="-"/>
            </a:pPr>
            <a:r>
              <a:rPr lang="en-CA" sz="1400" dirty="0">
                <a:latin typeface="Comic Sans MS" panose="030F0902030302020204" pitchFamily="66" charset="0"/>
              </a:rPr>
              <a:t>To develop a DIY kit for another individual to assemble their product.</a:t>
            </a:r>
          </a:p>
        </p:txBody>
      </p:sp>
      <p:sp>
        <p:nvSpPr>
          <p:cNvPr id="8" name="Text Box 2">
            <a:extLst>
              <a:ext uri="{FF2B5EF4-FFF2-40B4-BE49-F238E27FC236}">
                <a16:creationId xmlns:a16="http://schemas.microsoft.com/office/drawing/2014/main" id="{3414E2AB-9004-2E46-AE4C-BD58E49C2AEC}"/>
              </a:ext>
            </a:extLst>
          </p:cNvPr>
          <p:cNvSpPr txBox="1">
            <a:spLocks noChangeArrowheads="1"/>
          </p:cNvSpPr>
          <p:nvPr/>
        </p:nvSpPr>
        <p:spPr bwMode="auto">
          <a:xfrm>
            <a:off x="2882578" y="484909"/>
            <a:ext cx="3332243" cy="1956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B502D514-7498-D140-8B3D-0C14ED3D88B4}"/>
              </a:ext>
            </a:extLst>
          </p:cNvPr>
          <p:cNvSpPr/>
          <p:nvPr/>
        </p:nvSpPr>
        <p:spPr>
          <a:xfrm>
            <a:off x="4307772" y="554837"/>
            <a:ext cx="1860555" cy="1754326"/>
          </a:xfrm>
          <a:prstGeom prst="rect">
            <a:avLst/>
          </a:prstGeom>
        </p:spPr>
        <p:txBody>
          <a:bodyPr wrap="square">
            <a:spAutoFit/>
          </a:bodyPr>
          <a:lstStyle/>
          <a:p>
            <a:r>
              <a:rPr lang="en-CA" sz="1200" dirty="0">
                <a:latin typeface="Comic Sans MS" panose="030F0902030302020204" pitchFamily="66" charset="0"/>
              </a:rPr>
              <a:t>Identify simple circuit components (battery, bulb, motor and switch) and explain what a series circuit is. Students can give examples of motorised products and explain their primary function.</a:t>
            </a:r>
            <a:endParaRPr lang="en-CA" sz="1200" b="0" dirty="0">
              <a:effectLst/>
              <a:latin typeface="Comic Sans MS" panose="030F0902030302020204" pitchFamily="66" charset="0"/>
            </a:endParaRPr>
          </a:p>
        </p:txBody>
      </p:sp>
      <p:sp>
        <p:nvSpPr>
          <p:cNvPr id="7" name="Rectangle 6">
            <a:extLst>
              <a:ext uri="{FF2B5EF4-FFF2-40B4-BE49-F238E27FC236}">
                <a16:creationId xmlns:a16="http://schemas.microsoft.com/office/drawing/2014/main" id="{2D103574-487C-4241-AF1C-1E56C2E2F1BE}"/>
              </a:ext>
            </a:extLst>
          </p:cNvPr>
          <p:cNvSpPr/>
          <p:nvPr/>
        </p:nvSpPr>
        <p:spPr>
          <a:xfrm>
            <a:off x="3186334" y="535267"/>
            <a:ext cx="1148071" cy="369332"/>
          </a:xfrm>
          <a:prstGeom prst="rect">
            <a:avLst/>
          </a:prstGeom>
        </p:spPr>
        <p:txBody>
          <a:bodyPr wrap="none">
            <a:spAutoFit/>
          </a:bodyPr>
          <a:lstStyle/>
          <a:p>
            <a:r>
              <a:rPr lang="en-GB" b="1" dirty="0">
                <a:latin typeface="Comic Sans MS" panose="030F0902030302020204" pitchFamily="66" charset="0"/>
              </a:rPr>
              <a:t>Lesson 1</a:t>
            </a:r>
            <a:endParaRPr lang="en-US" dirty="0"/>
          </a:p>
        </p:txBody>
      </p:sp>
      <p:sp>
        <p:nvSpPr>
          <p:cNvPr id="19" name="Text Box 2">
            <a:extLst>
              <a:ext uri="{FF2B5EF4-FFF2-40B4-BE49-F238E27FC236}">
                <a16:creationId xmlns:a16="http://schemas.microsoft.com/office/drawing/2014/main" id="{FC33E568-357E-D342-8854-A0D63CD4F7E6}"/>
              </a:ext>
            </a:extLst>
          </p:cNvPr>
          <p:cNvSpPr txBox="1">
            <a:spLocks noChangeArrowheads="1"/>
          </p:cNvSpPr>
          <p:nvPr/>
        </p:nvSpPr>
        <p:spPr bwMode="auto">
          <a:xfrm>
            <a:off x="6323310" y="554837"/>
            <a:ext cx="3332243" cy="212938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C3E80E2F-1599-284B-A608-99A5C15E56A9}"/>
              </a:ext>
            </a:extLst>
          </p:cNvPr>
          <p:cNvSpPr/>
          <p:nvPr/>
        </p:nvSpPr>
        <p:spPr>
          <a:xfrm>
            <a:off x="7678740" y="537847"/>
            <a:ext cx="2078470" cy="2123658"/>
          </a:xfrm>
          <a:prstGeom prst="rect">
            <a:avLst/>
          </a:prstGeom>
        </p:spPr>
        <p:txBody>
          <a:bodyPr wrap="square">
            <a:spAutoFit/>
          </a:bodyPr>
          <a:lstStyle/>
          <a:p>
            <a:r>
              <a:rPr lang="en-CA" sz="1200" dirty="0">
                <a:latin typeface="Comic Sans MS" panose="030F0902030302020204" pitchFamily="66" charset="0"/>
              </a:rPr>
              <a:t>Students look at an assembled product and can determine which parts of the product affect its function. They can determine which parts of the product affect its form. They then alter the way a product functions in a design of their own creation. </a:t>
            </a:r>
          </a:p>
        </p:txBody>
      </p:sp>
      <p:sp>
        <p:nvSpPr>
          <p:cNvPr id="22" name="Rectangle 21">
            <a:extLst>
              <a:ext uri="{FF2B5EF4-FFF2-40B4-BE49-F238E27FC236}">
                <a16:creationId xmlns:a16="http://schemas.microsoft.com/office/drawing/2014/main" id="{1D591CCC-EF65-2A42-A37A-F9C68DD8CD5F}"/>
              </a:ext>
            </a:extLst>
          </p:cNvPr>
          <p:cNvSpPr/>
          <p:nvPr/>
        </p:nvSpPr>
        <p:spPr>
          <a:xfrm>
            <a:off x="6572821" y="592923"/>
            <a:ext cx="1148071" cy="369332"/>
          </a:xfrm>
          <a:prstGeom prst="rect">
            <a:avLst/>
          </a:prstGeom>
        </p:spPr>
        <p:txBody>
          <a:bodyPr wrap="none">
            <a:spAutoFit/>
          </a:bodyPr>
          <a:lstStyle/>
          <a:p>
            <a:r>
              <a:rPr lang="en-GB" b="1" dirty="0">
                <a:latin typeface="Comic Sans MS" panose="030F0902030302020204" pitchFamily="66" charset="0"/>
              </a:rPr>
              <a:t>Lesson 2</a:t>
            </a:r>
            <a:endParaRPr lang="en-US" dirty="0"/>
          </a:p>
        </p:txBody>
      </p:sp>
      <p:sp>
        <p:nvSpPr>
          <p:cNvPr id="23" name="Text Box 2">
            <a:extLst>
              <a:ext uri="{FF2B5EF4-FFF2-40B4-BE49-F238E27FC236}">
                <a16:creationId xmlns:a16="http://schemas.microsoft.com/office/drawing/2014/main" id="{A51CA991-60D3-3D49-BE3B-FD9F38E475E8}"/>
              </a:ext>
            </a:extLst>
          </p:cNvPr>
          <p:cNvSpPr txBox="1">
            <a:spLocks noChangeArrowheads="1"/>
          </p:cNvSpPr>
          <p:nvPr/>
        </p:nvSpPr>
        <p:spPr bwMode="auto">
          <a:xfrm>
            <a:off x="2869760" y="3699709"/>
            <a:ext cx="3332243" cy="22716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5" name="Rectangle 24">
            <a:extLst>
              <a:ext uri="{FF2B5EF4-FFF2-40B4-BE49-F238E27FC236}">
                <a16:creationId xmlns:a16="http://schemas.microsoft.com/office/drawing/2014/main" id="{802106A6-E93B-D749-9388-9FE754C1E0AD}"/>
              </a:ext>
            </a:extLst>
          </p:cNvPr>
          <p:cNvSpPr/>
          <p:nvPr/>
        </p:nvSpPr>
        <p:spPr>
          <a:xfrm>
            <a:off x="4262292" y="3699709"/>
            <a:ext cx="2007249" cy="2492990"/>
          </a:xfrm>
          <a:prstGeom prst="rect">
            <a:avLst/>
          </a:prstGeom>
        </p:spPr>
        <p:txBody>
          <a:bodyPr wrap="square">
            <a:spAutoFit/>
          </a:bodyPr>
          <a:lstStyle/>
          <a:p>
            <a:r>
              <a:rPr lang="en-CA" sz="1200" dirty="0">
                <a:latin typeface="Comic Sans MS" panose="030F0902030302020204" pitchFamily="66" charset="0"/>
              </a:rPr>
              <a:t>Students identify and list the materials, equipment and circuit components required to build a product.</a:t>
            </a:r>
          </a:p>
          <a:p>
            <a:r>
              <a:rPr lang="en-CA" sz="1200" dirty="0">
                <a:latin typeface="Comic Sans MS" panose="030F0902030302020204" pitchFamily="66" charset="0"/>
              </a:rPr>
              <a:t>They can explain the steps required to assemble their product and can explain how to build and integrate an electrical system as part of my product.</a:t>
            </a:r>
          </a:p>
          <a:p>
            <a:r>
              <a:rPr lang="en-US" sz="1200" dirty="0">
                <a:latin typeface="Comic Sans MS" panose="030F0902030302020204" pitchFamily="66" charset="0"/>
              </a:rPr>
              <a:t> </a:t>
            </a:r>
          </a:p>
        </p:txBody>
      </p:sp>
      <p:sp>
        <p:nvSpPr>
          <p:cNvPr id="26" name="Rectangle 25">
            <a:extLst>
              <a:ext uri="{FF2B5EF4-FFF2-40B4-BE49-F238E27FC236}">
                <a16:creationId xmlns:a16="http://schemas.microsoft.com/office/drawing/2014/main" id="{C8FC65D5-DD15-9949-BBA3-E61605EA2D31}"/>
              </a:ext>
            </a:extLst>
          </p:cNvPr>
          <p:cNvSpPr/>
          <p:nvPr/>
        </p:nvSpPr>
        <p:spPr>
          <a:xfrm>
            <a:off x="3159029" y="3757071"/>
            <a:ext cx="1148071" cy="369332"/>
          </a:xfrm>
          <a:prstGeom prst="rect">
            <a:avLst/>
          </a:prstGeom>
        </p:spPr>
        <p:txBody>
          <a:bodyPr wrap="none">
            <a:spAutoFit/>
          </a:bodyPr>
          <a:lstStyle/>
          <a:p>
            <a:r>
              <a:rPr lang="en-GB" b="1" dirty="0">
                <a:latin typeface="Comic Sans MS" panose="030F0902030302020204" pitchFamily="66" charset="0"/>
              </a:rPr>
              <a:t>Lesson 4</a:t>
            </a:r>
            <a:endParaRPr lang="en-US" dirty="0"/>
          </a:p>
        </p:txBody>
      </p:sp>
      <p:sp>
        <p:nvSpPr>
          <p:cNvPr id="27" name="Text Box 2">
            <a:extLst>
              <a:ext uri="{FF2B5EF4-FFF2-40B4-BE49-F238E27FC236}">
                <a16:creationId xmlns:a16="http://schemas.microsoft.com/office/drawing/2014/main" id="{99EA943F-E5D5-794F-A564-05D2114ECC8F}"/>
              </a:ext>
            </a:extLst>
          </p:cNvPr>
          <p:cNvSpPr txBox="1">
            <a:spLocks noChangeArrowheads="1"/>
          </p:cNvSpPr>
          <p:nvPr/>
        </p:nvSpPr>
        <p:spPr bwMode="auto">
          <a:xfrm>
            <a:off x="6323310" y="2879732"/>
            <a:ext cx="3332243" cy="231506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endParaRPr lang="en-GB" sz="1600"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7F9B3000-2559-E44B-B801-AF25E45D849C}"/>
              </a:ext>
            </a:extLst>
          </p:cNvPr>
          <p:cNvSpPr/>
          <p:nvPr/>
        </p:nvSpPr>
        <p:spPr>
          <a:xfrm>
            <a:off x="7821631" y="3014256"/>
            <a:ext cx="1787428" cy="2308324"/>
          </a:xfrm>
          <a:prstGeom prst="rect">
            <a:avLst/>
          </a:prstGeom>
        </p:spPr>
        <p:txBody>
          <a:bodyPr wrap="square">
            <a:spAutoFit/>
          </a:bodyPr>
          <a:lstStyle/>
          <a:p>
            <a:r>
              <a:rPr lang="en-CA" sz="1200" dirty="0">
                <a:latin typeface="Comic Sans MS" panose="030F0902030302020204" pitchFamily="66" charset="0"/>
              </a:rPr>
              <a:t>Students develop design criteria based on findings from an investigation.</a:t>
            </a:r>
          </a:p>
          <a:p>
            <a:r>
              <a:rPr lang="en-CA" sz="1200" dirty="0">
                <a:latin typeface="Comic Sans MS" panose="030F0902030302020204" pitchFamily="66" charset="0"/>
              </a:rPr>
              <a:t>They then develop their design based on key points discovered in an investigation and incorporate an electrical system that uses a motor</a:t>
            </a:r>
            <a:r>
              <a:rPr lang="en-CA" sz="1200" dirty="0"/>
              <a:t>.</a:t>
            </a:r>
          </a:p>
          <a:p>
            <a:endParaRPr lang="en-US" sz="1200" dirty="0">
              <a:latin typeface="Comic Sans MS" panose="030F0902030302020204" pitchFamily="66" charset="0"/>
            </a:endParaRPr>
          </a:p>
        </p:txBody>
      </p:sp>
      <p:sp>
        <p:nvSpPr>
          <p:cNvPr id="30" name="Rectangle 29">
            <a:extLst>
              <a:ext uri="{FF2B5EF4-FFF2-40B4-BE49-F238E27FC236}">
                <a16:creationId xmlns:a16="http://schemas.microsoft.com/office/drawing/2014/main" id="{6AE4AD1A-C2EF-9448-84B0-67EB0F9B7831}"/>
              </a:ext>
            </a:extLst>
          </p:cNvPr>
          <p:cNvSpPr/>
          <p:nvPr/>
        </p:nvSpPr>
        <p:spPr>
          <a:xfrm>
            <a:off x="6575967" y="3117224"/>
            <a:ext cx="1148071" cy="369332"/>
          </a:xfrm>
          <a:prstGeom prst="rect">
            <a:avLst/>
          </a:prstGeom>
        </p:spPr>
        <p:txBody>
          <a:bodyPr wrap="square">
            <a:spAutoFit/>
          </a:bodyPr>
          <a:lstStyle/>
          <a:p>
            <a:r>
              <a:rPr lang="en-GB" b="1" dirty="0">
                <a:latin typeface="Comic Sans MS" panose="030F0902030302020204" pitchFamily="66" charset="0"/>
              </a:rPr>
              <a:t>Lesson 3</a:t>
            </a:r>
            <a:endParaRPr lang="en-US" dirty="0"/>
          </a:p>
        </p:txBody>
      </p:sp>
      <p:pic>
        <p:nvPicPr>
          <p:cNvPr id="2" name="Picture 1">
            <a:extLst>
              <a:ext uri="{FF2B5EF4-FFF2-40B4-BE49-F238E27FC236}">
                <a16:creationId xmlns:a16="http://schemas.microsoft.com/office/drawing/2014/main" id="{24AA1742-B3E5-1449-86A4-1AB78CBC76ED}"/>
              </a:ext>
            </a:extLst>
          </p:cNvPr>
          <p:cNvPicPr>
            <a:picLocks noChangeAspect="1"/>
          </p:cNvPicPr>
          <p:nvPr/>
        </p:nvPicPr>
        <p:blipFill>
          <a:blip r:embed="rId2"/>
          <a:stretch>
            <a:fillRect/>
          </a:stretch>
        </p:blipFill>
        <p:spPr>
          <a:xfrm>
            <a:off x="2939311" y="926790"/>
            <a:ext cx="1387344" cy="1197707"/>
          </a:xfrm>
          <a:prstGeom prst="rect">
            <a:avLst/>
          </a:prstGeom>
        </p:spPr>
      </p:pic>
      <p:pic>
        <p:nvPicPr>
          <p:cNvPr id="4" name="Picture 3">
            <a:extLst>
              <a:ext uri="{FF2B5EF4-FFF2-40B4-BE49-F238E27FC236}">
                <a16:creationId xmlns:a16="http://schemas.microsoft.com/office/drawing/2014/main" id="{7F492D64-EDC6-104F-BC56-90E58376D011}"/>
              </a:ext>
            </a:extLst>
          </p:cNvPr>
          <p:cNvPicPr>
            <a:picLocks noChangeAspect="1"/>
          </p:cNvPicPr>
          <p:nvPr/>
        </p:nvPicPr>
        <p:blipFill>
          <a:blip r:embed="rId3"/>
          <a:stretch>
            <a:fillRect/>
          </a:stretch>
        </p:blipFill>
        <p:spPr>
          <a:xfrm>
            <a:off x="6424967" y="983756"/>
            <a:ext cx="1311853" cy="1140742"/>
          </a:xfrm>
          <a:prstGeom prst="rect">
            <a:avLst/>
          </a:prstGeom>
        </p:spPr>
      </p:pic>
      <p:pic>
        <p:nvPicPr>
          <p:cNvPr id="5" name="Picture 4">
            <a:extLst>
              <a:ext uri="{FF2B5EF4-FFF2-40B4-BE49-F238E27FC236}">
                <a16:creationId xmlns:a16="http://schemas.microsoft.com/office/drawing/2014/main" id="{C4BA2973-AABE-1A4E-B8C4-CF6BA5E442FF}"/>
              </a:ext>
            </a:extLst>
          </p:cNvPr>
          <p:cNvPicPr>
            <a:picLocks noChangeAspect="1"/>
          </p:cNvPicPr>
          <p:nvPr/>
        </p:nvPicPr>
        <p:blipFill>
          <a:blip r:embed="rId4"/>
          <a:stretch>
            <a:fillRect/>
          </a:stretch>
        </p:blipFill>
        <p:spPr>
          <a:xfrm>
            <a:off x="6390848" y="3553679"/>
            <a:ext cx="1430783" cy="1235208"/>
          </a:xfrm>
          <a:prstGeom prst="rect">
            <a:avLst/>
          </a:prstGeom>
        </p:spPr>
      </p:pic>
      <p:pic>
        <p:nvPicPr>
          <p:cNvPr id="10" name="Picture 9">
            <a:extLst>
              <a:ext uri="{FF2B5EF4-FFF2-40B4-BE49-F238E27FC236}">
                <a16:creationId xmlns:a16="http://schemas.microsoft.com/office/drawing/2014/main" id="{6407E121-7AB5-2141-A134-896111BECC40}"/>
              </a:ext>
            </a:extLst>
          </p:cNvPr>
          <p:cNvPicPr>
            <a:picLocks noChangeAspect="1"/>
          </p:cNvPicPr>
          <p:nvPr/>
        </p:nvPicPr>
        <p:blipFill>
          <a:blip r:embed="rId5"/>
          <a:stretch>
            <a:fillRect/>
          </a:stretch>
        </p:blipFill>
        <p:spPr>
          <a:xfrm>
            <a:off x="2988529" y="4081487"/>
            <a:ext cx="1287403" cy="1113306"/>
          </a:xfrm>
          <a:prstGeom prst="rect">
            <a:avLst/>
          </a:prstGeom>
        </p:spPr>
      </p:pic>
      <p:sp>
        <p:nvSpPr>
          <p:cNvPr id="24" name="TextBox 23">
            <a:extLst>
              <a:ext uri="{FF2B5EF4-FFF2-40B4-BE49-F238E27FC236}">
                <a16:creationId xmlns:a16="http://schemas.microsoft.com/office/drawing/2014/main" id="{522A1C9E-6FD2-294B-AFA7-B312C25A12F3}"/>
              </a:ext>
            </a:extLst>
          </p:cNvPr>
          <p:cNvSpPr txBox="1"/>
          <p:nvPr/>
        </p:nvSpPr>
        <p:spPr>
          <a:xfrm>
            <a:off x="237573" y="4315262"/>
            <a:ext cx="2397732" cy="181588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400" b="1" dirty="0">
                <a:latin typeface="Comic Sans MS" panose="030F0902030302020204" pitchFamily="66" charset="0"/>
              </a:rPr>
              <a:t>Key Vocabulary:</a:t>
            </a:r>
          </a:p>
          <a:p>
            <a:r>
              <a:rPr lang="en-CA" sz="1400" dirty="0">
                <a:latin typeface="Comic Sans MS" panose="030F0902030302020204" pitchFamily="66" charset="0"/>
              </a:rPr>
              <a:t>- motor</a:t>
            </a:r>
          </a:p>
          <a:p>
            <a:r>
              <a:rPr lang="en-CA" sz="1400" dirty="0">
                <a:latin typeface="Comic Sans MS" panose="030F0902030302020204" pitchFamily="66" charset="0"/>
              </a:rPr>
              <a:t>- motorised</a:t>
            </a:r>
          </a:p>
          <a:p>
            <a:r>
              <a:rPr lang="en-CA" sz="1400" dirty="0">
                <a:latin typeface="Comic Sans MS" panose="030F0902030302020204" pitchFamily="66" charset="0"/>
              </a:rPr>
              <a:t>- product analysis</a:t>
            </a:r>
          </a:p>
          <a:p>
            <a:r>
              <a:rPr lang="en-CA" sz="1400" dirty="0">
                <a:latin typeface="Comic Sans MS" panose="030F0902030302020204" pitchFamily="66" charset="0"/>
              </a:rPr>
              <a:t>- series circuit </a:t>
            </a:r>
          </a:p>
          <a:p>
            <a:r>
              <a:rPr lang="en-CA" sz="1400" dirty="0">
                <a:latin typeface="Comic Sans MS" panose="030F0902030302020204" pitchFamily="66" charset="0"/>
              </a:rPr>
              <a:t>- circuit component</a:t>
            </a:r>
          </a:p>
          <a:p>
            <a:r>
              <a:rPr lang="en-CA" sz="1400" dirty="0">
                <a:latin typeface="Comic Sans MS" panose="030F0902030302020204" pitchFamily="66" charset="0"/>
              </a:rPr>
              <a:t>- current</a:t>
            </a:r>
          </a:p>
          <a:p>
            <a:endParaRPr lang="en-GB" sz="1400" b="1" dirty="0">
              <a:latin typeface="Comic Sans MS" panose="030F0902030302020204" pitchFamily="66" charset="0"/>
            </a:endParaRPr>
          </a:p>
        </p:txBody>
      </p:sp>
    </p:spTree>
    <p:extLst>
      <p:ext uri="{BB962C8B-B14F-4D97-AF65-F5344CB8AC3E}">
        <p14:creationId xmlns:p14="http://schemas.microsoft.com/office/powerpoint/2010/main" val="2567643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384</TotalTime>
  <Words>251</Words>
  <Application>Microsoft Macintosh PowerPoint</Application>
  <PresentationFormat>A4 Paper (210x297 mm)</PresentationFormat>
  <Paragraphs>24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User</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Comment:</cp:lastModifiedBy>
  <cp:revision>151</cp:revision>
  <cp:lastPrinted>2022-09-12T06:48:43Z</cp:lastPrinted>
  <dcterms:created xsi:type="dcterms:W3CDTF">2021-01-17T21:08:28Z</dcterms:created>
  <dcterms:modified xsi:type="dcterms:W3CDTF">2022-10-29T16:15:48Z</dcterms:modified>
</cp:coreProperties>
</file>