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CC"/>
    <a:srgbClr val="CC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0469" autoAdjust="0"/>
    <p:restoredTop sz="94660"/>
  </p:normalViewPr>
  <p:slideViewPr>
    <p:cSldViewPr snapToGrid="0">
      <p:cViewPr varScale="1">
        <p:scale>
          <a:sx n="93" d="100"/>
          <a:sy n="93" d="100"/>
        </p:scale>
        <p:origin x="53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Olivia Dennison" userId="1a58fd7f-eb80-4cf5-a2a4-818d5bc5e529" providerId="ADAL" clId="{C7674A22-FD3A-42B8-9C17-12F31CF6881F}"/>
    <pc:docChg chg="modSld">
      <pc:chgData name="Olivia Dennison" userId="1a58fd7f-eb80-4cf5-a2a4-818d5bc5e529" providerId="ADAL" clId="{C7674A22-FD3A-42B8-9C17-12F31CF6881F}" dt="2025-10-22T13:28:33.656" v="13" actId="1076"/>
      <pc:docMkLst>
        <pc:docMk/>
      </pc:docMkLst>
      <pc:sldChg chg="modSp mod">
        <pc:chgData name="Olivia Dennison" userId="1a58fd7f-eb80-4cf5-a2a4-818d5bc5e529" providerId="ADAL" clId="{C7674A22-FD3A-42B8-9C17-12F31CF6881F}" dt="2025-10-22T13:28:33.656" v="13" actId="1076"/>
        <pc:sldMkLst>
          <pc:docMk/>
          <pc:sldMk cId="1428847257" sldId="256"/>
        </pc:sldMkLst>
        <pc:spChg chg="mod">
          <ac:chgData name="Olivia Dennison" userId="1a58fd7f-eb80-4cf5-a2a4-818d5bc5e529" providerId="ADAL" clId="{C7674A22-FD3A-42B8-9C17-12F31CF6881F}" dt="2025-10-22T13:28:33.656" v="13" actId="1076"/>
          <ac:spMkLst>
            <pc:docMk/>
            <pc:sldMk cId="1428847257" sldId="256"/>
            <ac:spMk id="2" creationId="{00000000-0000-0000-0000-000000000000}"/>
          </ac:spMkLst>
        </pc:spChg>
        <pc:graphicFrameChg chg="modGraphic">
          <ac:chgData name="Olivia Dennison" userId="1a58fd7f-eb80-4cf5-a2a4-818d5bc5e529" providerId="ADAL" clId="{C7674A22-FD3A-42B8-9C17-12F31CF6881F}" dt="2025-10-22T13:28:13.837" v="12" actId="20577"/>
          <ac:graphicFrameMkLst>
            <pc:docMk/>
            <pc:sldMk cId="1428847257" sldId="256"/>
            <ac:graphicFrameMk id="9" creationId="{00000000-0000-0000-0000-000000000000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59594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9512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11418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7135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77936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05364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75536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50840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15521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06939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69489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5AD602-81BC-4FCA-9CD3-A7FE29C85E75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264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977351" y="41287"/>
            <a:ext cx="4539125" cy="753310"/>
          </a:xfrm>
          <a:prstGeom prst="roundRect">
            <a:avLst/>
          </a:prstGeom>
          <a:solidFill>
            <a:srgbClr val="FFC000"/>
          </a:solidFill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Knowledge Organiser: Animals including humans 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7640928"/>
              </p:ext>
            </p:extLst>
          </p:nvPr>
        </p:nvGraphicFramePr>
        <p:xfrm>
          <a:off x="5374433" y="856836"/>
          <a:ext cx="4360660" cy="3839391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360660">
                  <a:extLst>
                    <a:ext uri="{9D8B030D-6E8A-4147-A177-3AD203B41FA5}">
                      <a16:colId xmlns:a16="http://schemas.microsoft.com/office/drawing/2014/main" val="3480319413"/>
                    </a:ext>
                  </a:extLst>
                </a:gridCol>
              </a:tblGrid>
              <a:tr h="3485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Comic Sans MS" panose="030F0702030302020204" pitchFamily="66" charset="0"/>
                        </a:rPr>
                        <a:t>Key Facts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2972398"/>
                  </a:ext>
                </a:extLst>
              </a:tr>
              <a:tr h="54180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u="none" kern="12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main organs of the digestive system are the mouth, the pharynx, the oesophagus, the stomach, and the small and large intestines.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400" u="none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val="3890289990"/>
                  </a:ext>
                </a:extLst>
              </a:tr>
              <a:tr h="48376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For every human in the world there are one million ants</a:t>
                      </a:r>
                      <a:endParaRPr lang="en-GB" sz="1400" u="none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1691575"/>
                  </a:ext>
                </a:extLst>
              </a:tr>
              <a:tr h="661806">
                <a:tc>
                  <a:txBody>
                    <a:bodyPr/>
                    <a:lstStyle/>
                    <a:p>
                      <a:r>
                        <a:rPr lang="en-GB" sz="1400" b="0" i="0" u="none" kern="12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Tooth enamel is the strongest substance in the human body and protects teeth from cavity-causing bacteria</a:t>
                      </a:r>
                      <a:r>
                        <a:rPr lang="en-GB" sz="1400" b="1" i="0" u="none" strike="noStrike" kern="1200" baseline="300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. </a:t>
                      </a:r>
                      <a:endParaRPr lang="en-GB" sz="1400" b="0" i="0" u="none" strike="noStrike" kern="1200" baseline="0" dirty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0900881"/>
                  </a:ext>
                </a:extLst>
              </a:tr>
              <a:tr h="72567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kern="12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1.7 litres of saliva is produced each day.</a:t>
                      </a:r>
                      <a:endParaRPr lang="en-GB" sz="1400" b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57942995"/>
                  </a:ext>
                </a:extLst>
              </a:tr>
              <a:tr h="51833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kern="12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oesophagus is approximately 25cm long. 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56092763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2802950"/>
              </p:ext>
            </p:extLst>
          </p:nvPr>
        </p:nvGraphicFramePr>
        <p:xfrm>
          <a:off x="167951" y="884601"/>
          <a:ext cx="5078963" cy="3752776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1229841">
                  <a:extLst>
                    <a:ext uri="{9D8B030D-6E8A-4147-A177-3AD203B41FA5}">
                      <a16:colId xmlns:a16="http://schemas.microsoft.com/office/drawing/2014/main" val="1130692355"/>
                    </a:ext>
                  </a:extLst>
                </a:gridCol>
                <a:gridCol w="3849122">
                  <a:extLst>
                    <a:ext uri="{9D8B030D-6E8A-4147-A177-3AD203B41FA5}">
                      <a16:colId xmlns:a16="http://schemas.microsoft.com/office/drawing/2014/main" val="3563368945"/>
                    </a:ext>
                  </a:extLst>
                </a:gridCol>
              </a:tblGrid>
              <a:tr h="319912">
                <a:tc gridSpan="2"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Key Vocabulary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3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8836895"/>
                  </a:ext>
                </a:extLst>
              </a:tr>
              <a:tr h="601151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Digest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Break down food so it can be used by the body. </a:t>
                      </a:r>
                    </a:p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6645435"/>
                  </a:ext>
                </a:extLst>
              </a:tr>
              <a:tr h="431596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Oesophagus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entury Gothic" panose="020B0502020202020204" pitchFamily="34" charset="0"/>
                        </a:rPr>
                        <a:t>A muscular tube which moves food from the mouth to the stomach.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9684476"/>
                  </a:ext>
                </a:extLst>
              </a:tr>
              <a:tr h="571324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Stomach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Century Gothic" panose="020B0502020202020204" pitchFamily="34" charset="0"/>
                        </a:rPr>
                        <a:t>An organ in the digestive system where food is broken down with stomach acid and by being churned around.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89827898"/>
                  </a:ext>
                </a:extLst>
              </a:tr>
              <a:tr h="623828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Small Intestine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Part of the intestine where nutrients are absorbed into the body.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25223991"/>
                  </a:ext>
                </a:extLst>
              </a:tr>
              <a:tr h="601151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Large Intestine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Century Gothic" panose="020B0502020202020204" pitchFamily="34" charset="0"/>
                        </a:rPr>
                        <a:t>Part of the intestine where water is absorbed from remaining waste food. Stools are formed in the large intestine.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9401046"/>
                  </a:ext>
                </a:extLst>
              </a:tr>
              <a:tr h="431596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Producer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A plant that produces its own food.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29828708"/>
                  </a:ext>
                </a:extLst>
              </a:tr>
            </a:tbl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15302630" y="11115068"/>
            <a:ext cx="617046" cy="121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100" dirty="0">
              <a:latin typeface="Century Gothic" panose="020B0502020202020204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4032193" y="4885899"/>
            <a:ext cx="2429442" cy="1578027"/>
          </a:xfrm>
          <a:prstGeom prst="roundRect">
            <a:avLst/>
          </a:prstGeom>
          <a:solidFill>
            <a:srgbClr val="FF66CC"/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200" b="1" dirty="0">
              <a:latin typeface="Century Gothic" panose="020B0502020202020204" pitchFamily="34" charset="0"/>
            </a:endParaRPr>
          </a:p>
          <a:p>
            <a:pPr algn="ctr"/>
            <a:r>
              <a:rPr lang="en-GB" sz="1200" b="1" dirty="0">
                <a:latin typeface="Century Gothic" panose="020B0502020202020204" pitchFamily="34" charset="0"/>
              </a:rPr>
              <a:t>Did you know?</a:t>
            </a:r>
          </a:p>
          <a:p>
            <a:pPr algn="ctr"/>
            <a:endParaRPr lang="en-GB" sz="1200" b="1" dirty="0">
              <a:latin typeface="Century Gothic" panose="020B0502020202020204" pitchFamily="34" charset="0"/>
            </a:endParaRPr>
          </a:p>
          <a:p>
            <a:pPr algn="ctr"/>
            <a:r>
              <a:rPr lang="en-GB" sz="1200" b="0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The muscles in the oesophagus act like a giant wave to move food or drinks down to the stomach</a:t>
            </a:r>
            <a:r>
              <a:rPr lang="en-GB" sz="1200" b="1" i="0" baseline="3000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.</a:t>
            </a:r>
            <a:endParaRPr lang="en-GB" sz="1200" b="0" i="0" dirty="0">
              <a:solidFill>
                <a:schemeClr val="tx1"/>
              </a:solidFill>
              <a:effectLst/>
              <a:latin typeface="Century Gothic" panose="020B0502020202020204" pitchFamily="34" charset="0"/>
            </a:endParaRPr>
          </a:p>
          <a:p>
            <a:pPr algn="ctr"/>
            <a:endParaRPr lang="en-GB" sz="1200" b="1" dirty="0">
              <a:latin typeface="Century Gothic" panose="020B0502020202020204" pitchFamily="34" charset="0"/>
            </a:endParaRPr>
          </a:p>
          <a:p>
            <a:pPr algn="ctr"/>
            <a:endParaRPr lang="en-GB" sz="1200" dirty="0">
              <a:latin typeface="Century Gothic" panose="020B0502020202020204" pitchFamily="34" charset="0"/>
            </a:endParaRPr>
          </a:p>
        </p:txBody>
      </p:sp>
      <p:sp>
        <p:nvSpPr>
          <p:cNvPr id="4" name="AutoShape 2" descr="Y3 Forces and Magnets Naithan | www.ase.org.u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pic>
        <p:nvPicPr>
          <p:cNvPr id="3" name="Picture 2" descr="Cool and Fun Facts about Digestive System - YouTube">
            <a:extLst>
              <a:ext uri="{FF2B5EF4-FFF2-40B4-BE49-F238E27FC236}">
                <a16:creationId xmlns:a16="http://schemas.microsoft.com/office/drawing/2014/main" id="{6E26F76C-7F4A-A019-5DD8-FF03B32E1F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643" y="78523"/>
            <a:ext cx="1287579" cy="724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My Amazing Body: basic biology for preschoolers">
            <a:extLst>
              <a:ext uri="{FF2B5EF4-FFF2-40B4-BE49-F238E27FC236}">
                <a16:creationId xmlns:a16="http://schemas.microsoft.com/office/drawing/2014/main" id="{68EA0091-3A4B-C6B5-48E8-488D3B214B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4764" y="4813938"/>
            <a:ext cx="3140329" cy="1721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The Anatomy Of A Tooth In Four Parts - Arc Dental">
            <a:extLst>
              <a:ext uri="{FF2B5EF4-FFF2-40B4-BE49-F238E27FC236}">
                <a16:creationId xmlns:a16="http://schemas.microsoft.com/office/drawing/2014/main" id="{1B46F371-830D-371C-C0FC-075AF0FA66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951" y="4696227"/>
            <a:ext cx="3472455" cy="2021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Animals, Including Humans Year 1 - Science Resources">
            <a:extLst>
              <a:ext uri="{FF2B5EF4-FFF2-40B4-BE49-F238E27FC236}">
                <a16:creationId xmlns:a16="http://schemas.microsoft.com/office/drawing/2014/main" id="{BAD54C58-9B5D-6D30-F238-35E6262C1A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7941" y="49476"/>
            <a:ext cx="1845101" cy="753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0" descr="Close-up Photography of Green Leafed Plants · Free Stock Photo">
            <a:extLst>
              <a:ext uri="{FF2B5EF4-FFF2-40B4-BE49-F238E27FC236}">
                <a16:creationId xmlns:a16="http://schemas.microsoft.com/office/drawing/2014/main" id="{A7877BF6-9A08-17EE-5348-6C630A5D59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7379" y="63999"/>
            <a:ext cx="1190053" cy="724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88472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B851D845A885245B83E78AF51F568C8" ma:contentTypeVersion="15" ma:contentTypeDescription="Create a new document." ma:contentTypeScope="" ma:versionID="3039a68589954374568da2643c7ee418">
  <xsd:schema xmlns:xsd="http://www.w3.org/2001/XMLSchema" xmlns:xs="http://www.w3.org/2001/XMLSchema" xmlns:p="http://schemas.microsoft.com/office/2006/metadata/properties" xmlns:ns2="49e7a498-3891-4273-827e-8a63e12963a4" xmlns:ns3="eb370ac7-8fc3-4cb4-a9ab-ccfeca1627d9" targetNamespace="http://schemas.microsoft.com/office/2006/metadata/properties" ma:root="true" ma:fieldsID="98d072a88ee1c7d265b5c493a111a331" ns2:_="" ns3:_="">
    <xsd:import namespace="49e7a498-3891-4273-827e-8a63e12963a4"/>
    <xsd:import namespace="eb370ac7-8fc3-4cb4-a9ab-ccfeca1627d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LengthInSecond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SearchPropertie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e7a498-3891-4273-827e-8a63e12963a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3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901fbdf8-bfcf-4282-bcc0-e8acad32bf6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b370ac7-8fc3-4cb4-a9ab-ccfeca1627d9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c098bde-718d-4e0c-a268-d708077b6908}" ma:internalName="TaxCatchAll" ma:showField="CatchAllData" ma:web="eb370ac7-8fc3-4cb4-a9ab-ccfeca1627d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9e7a498-3891-4273-827e-8a63e12963a4">
      <Terms xmlns="http://schemas.microsoft.com/office/infopath/2007/PartnerControls"/>
    </lcf76f155ced4ddcb4097134ff3c332f>
    <TaxCatchAll xmlns="eb370ac7-8fc3-4cb4-a9ab-ccfeca1627d9" xsi:nil="true"/>
  </documentManagement>
</p:properties>
</file>

<file path=customXml/itemProps1.xml><?xml version="1.0" encoding="utf-8"?>
<ds:datastoreItem xmlns:ds="http://schemas.openxmlformats.org/officeDocument/2006/customXml" ds:itemID="{BF201974-9DD9-433D-9042-50B2B78D1D8C}"/>
</file>

<file path=customXml/itemProps2.xml><?xml version="1.0" encoding="utf-8"?>
<ds:datastoreItem xmlns:ds="http://schemas.openxmlformats.org/officeDocument/2006/customXml" ds:itemID="{6274D299-8B26-402A-9048-C85D4B88860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29A78DE-5D9A-4681-AAF2-07B9B1CB201C}">
  <ds:schemaRefs>
    <ds:schemaRef ds:uri="http://schemas.microsoft.com/office/2006/metadata/properties"/>
    <ds:schemaRef ds:uri="http://schemas.microsoft.com/office/infopath/2007/PartnerControls"/>
    <ds:schemaRef ds:uri="49e7a498-3891-4273-827e-8a63e12963a4"/>
    <ds:schemaRef ds:uri="eb370ac7-8fc3-4cb4-a9ab-ccfeca1627d9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1698</TotalTime>
  <Words>199</Words>
  <Application>Microsoft Office PowerPoint</Application>
  <PresentationFormat>A4 Paper (210x297 mm)</PresentationFormat>
  <Paragraphs>24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Comic Sans MS</vt:lpstr>
      <vt:lpstr>Office Theme</vt:lpstr>
      <vt:lpstr>PowerPoint Presentation</vt:lpstr>
    </vt:vector>
  </TitlesOfParts>
  <Company>User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Kate Armitage</dc:creator>
  <cp:lastModifiedBy>Olivia Dennison</cp:lastModifiedBy>
  <cp:revision>132</cp:revision>
  <cp:lastPrinted>2022-01-10T20:11:52Z</cp:lastPrinted>
  <dcterms:created xsi:type="dcterms:W3CDTF">2020-10-31T12:47:54Z</dcterms:created>
  <dcterms:modified xsi:type="dcterms:W3CDTF">2025-10-22T13:28:36Z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0x0101008B851D845A885245B83E78AF51F568C8</vt:lpwstr>
  </property>
  <property fmtid="{D5CDD505-2E9C-101B-9397-08002B2CF9AE}" pid="3" name="Order">
    <vt:r8>10360800</vt:r8>
  </property>
  <property fmtid="{D5CDD505-2E9C-101B-9397-08002B2CF9AE}" pid="4" name="MediaServiceImageTags">
    <vt:lpwstr/>
  </property>
</Properties>
</file>