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58000" cy="9144000"/>
  <p:embeddedFontLst>
    <p:embeddedFont>
      <p:font typeface="Century Gothic" panose="020B0502020202020204" pitchFamily="34" charset="0"/>
      <p:regular r:id="rId7"/>
      <p:bold r:id="rId8"/>
      <p:italic r:id="rId9"/>
      <p:boldItalic r:id="rId10"/>
    </p:embeddedFont>
    <p:embeddedFont>
      <p:font typeface="Comic Sans MS" panose="030F0702030302020204" pitchFamily="66" charset="0"/>
      <p:regular r:id="rId11"/>
      <p:bold r:id="rId12"/>
      <p:italic r:id="rId13"/>
      <p:boldItalic r:id="rId14"/>
    </p:embeddedFont>
    <p:embeddedFont>
      <p:font typeface="Sassoon Primary" pitchFamily="50" charset="0"/>
      <p:regular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40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8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5251054" y="2203054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4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/>
        </p:nvSpPr>
        <p:spPr>
          <a:xfrm>
            <a:off x="2885871" y="2080663"/>
            <a:ext cx="3807114" cy="1666902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Sassoon Primary" pitchFamily="50" charset="0"/>
                <a:ea typeface="Comic Sans MS"/>
                <a:cs typeface="Comic Sans MS"/>
                <a:sym typeface="Comic Sans MS"/>
              </a:rPr>
              <a:t>Year 3:</a:t>
            </a:r>
            <a:endParaRPr sz="1600" dirty="0">
              <a:latin typeface="Sassoon Primary" pitchFamily="50" charset="0"/>
            </a:endParaRPr>
          </a:p>
          <a:p>
            <a:pPr marL="0" marR="0" lvl="0" indent="0" algn="ctr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 b="1" i="0" u="none" strike="noStrike" cap="none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Global theme: Social Justice and Equity</a:t>
            </a:r>
          </a:p>
          <a:p>
            <a:pPr marL="0" marR="0" lvl="0" indent="0" algn="ctr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US" sz="900" dirty="0">
                <a:latin typeface="Sassoon Primary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US" sz="900" dirty="0">
                <a:effectLst/>
                <a:latin typeface="Sassoon Primary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study of an aspect or theme in British history that extends pupils’ chronological knowledge beyond 1066</a:t>
            </a:r>
            <a:endParaRPr lang="en-GB" sz="900" dirty="0">
              <a:effectLst/>
              <a:latin typeface="Sassoon Primary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 dirty="0">
                <a:effectLst/>
                <a:latin typeface="Sassoon Primary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How did Europe respond to invasion, threat and war? </a:t>
            </a:r>
            <a:endParaRPr lang="en-GB" dirty="0">
              <a:latin typeface="Sassoon Primary" pitchFamily="50" charset="0"/>
            </a:endParaRPr>
          </a:p>
          <a:p>
            <a:pPr marL="0" marR="0" lvl="0" indent="0" algn="ctr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5" name="Google Shape;85;p13"/>
          <p:cNvSpPr txBox="1"/>
          <p:nvPr/>
        </p:nvSpPr>
        <p:spPr>
          <a:xfrm>
            <a:off x="3166756" y="3813667"/>
            <a:ext cx="3245343" cy="983046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Outcome: </a:t>
            </a: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solidFill>
                <a:schemeClr val="dk1"/>
              </a:solidFill>
              <a:effectLst/>
              <a:latin typeface="Sassoon Primary" pitchFamily="50" charset="0"/>
              <a:ea typeface="Calibri" panose="020F0502020204030204" pitchFamily="34" charset="0"/>
              <a:cs typeface="Calibri" panose="020F0502020204030204" pitchFamily="34" charset="0"/>
              <a:sym typeface="Century Gothic"/>
            </a:endParaRPr>
          </a:p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effectLst/>
                <a:latin typeface="Sassoon Primary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An animated/video timeline of the </a:t>
            </a:r>
          </a:p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Sassoon Primary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Second World War. </a:t>
            </a:r>
            <a:endParaRPr dirty="0">
              <a:latin typeface="Sassoon Primary" pitchFamily="50" charset="0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0" y="-52755"/>
            <a:ext cx="9906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 txBox="1"/>
          <p:nvPr/>
        </p:nvSpPr>
        <p:spPr>
          <a:xfrm>
            <a:off x="147246" y="222005"/>
            <a:ext cx="2528545" cy="2358852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Week 1.Global Curriculum: </a:t>
            </a:r>
            <a:endParaRPr dirty="0">
              <a:latin typeface="Sassoon Primary" pitchFamily="50" charset="0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What does justice mean?</a:t>
            </a: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Is the world always equal and fair? How do we know?</a:t>
            </a: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 sz="1200" b="1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History</a:t>
            </a: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What led up to the start of WW2? Had the Germans been treated fairly?</a:t>
            </a:r>
          </a:p>
        </p:txBody>
      </p:sp>
      <p:sp>
        <p:nvSpPr>
          <p:cNvPr id="88" name="Google Shape;88;p13"/>
          <p:cNvSpPr txBox="1"/>
          <p:nvPr/>
        </p:nvSpPr>
        <p:spPr>
          <a:xfrm>
            <a:off x="3263540" y="91292"/>
            <a:ext cx="3051778" cy="1766166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Week 2. History / Geography </a:t>
            </a: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200" b="1" dirty="0">
              <a:solidFill>
                <a:schemeClr val="dk1"/>
              </a:solidFill>
              <a:latin typeface="Sassoon Primary" pitchFamily="50" charset="0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We will explore further how and why Hitler invaded Poland. </a:t>
            </a: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We will research the economical and geographical advantages to the Axis and map the Axis’ occupation of European countries.  </a:t>
            </a:r>
            <a:endParaRPr sz="1200" dirty="0">
              <a:solidFill>
                <a:schemeClr val="dk1"/>
              </a:solidFill>
              <a:latin typeface="Sassoon Primary" pitchFamily="50" charset="0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9" name="Google Shape;89;p13"/>
          <p:cNvSpPr txBox="1"/>
          <p:nvPr/>
        </p:nvSpPr>
        <p:spPr>
          <a:xfrm>
            <a:off x="6989475" y="168947"/>
            <a:ext cx="2860040" cy="1930743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Week 3.  History</a:t>
            </a: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Sassoon Primary" pitchFamily="50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We will find out about some of the values and aims of </a:t>
            </a:r>
            <a:r>
              <a:rPr lang="en-GB" sz="1200" kern="0" dirty="0">
                <a:solidFill>
                  <a:srgbClr val="000000"/>
                </a:solidFill>
                <a:effectLst/>
                <a:latin typeface="Sassoon Primary" pitchFamily="50" charset="0"/>
                <a:ea typeface="Times New Roman" panose="02020603050405020304" pitchFamily="18" charset="0"/>
                <a:cs typeface="Calibri" panose="020F0502020204030204" pitchFamily="34" charset="0"/>
              </a:rPr>
              <a:t>Nazi Germany. How was social justice denied? What happened to the Jewis</a:t>
            </a:r>
            <a:r>
              <a:rPr lang="en-GB" sz="1200" dirty="0">
                <a:latin typeface="Sassoon Primary" pitchFamily="50" charset="0"/>
                <a:ea typeface="Times New Roman" panose="02020603050405020304" pitchFamily="18" charset="0"/>
                <a:cs typeface="Calibri" panose="020F0502020204030204" pitchFamily="34" charset="0"/>
              </a:rPr>
              <a:t>h people? What were the causes and consequences? Does this kind of oppression happen now? </a:t>
            </a:r>
            <a:endParaRPr lang="en-GB" sz="1200" kern="100" dirty="0">
              <a:effectLst/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1200" b="1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1200" b="1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 sz="1200" b="1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12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0" name="Google Shape;90;p13"/>
          <p:cNvSpPr txBox="1"/>
          <p:nvPr/>
        </p:nvSpPr>
        <p:spPr>
          <a:xfrm>
            <a:off x="6842837" y="3475622"/>
            <a:ext cx="3033419" cy="1929942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Week 4.  History </a:t>
            </a: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100" b="1" dirty="0">
              <a:solidFill>
                <a:schemeClr val="dk1"/>
              </a:solidFill>
              <a:latin typeface="Sassoon Primary" pitchFamily="50" charset="0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We will learn more about key events in the Second World War in Europe  and their consequences with a focus on The Battle of Britain. </a:t>
            </a: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  <a:latin typeface="Sassoon Primary" pitchFamily="50" charset="0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We will then build a class ‘animated’ or video timeline of the Second World War in chronological order</a:t>
            </a:r>
            <a:r>
              <a:rPr lang="en-GB" sz="1200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. </a:t>
            </a:r>
            <a:endParaRPr sz="1100" dirty="0">
              <a:solidFill>
                <a:schemeClr val="dk1"/>
              </a:solidFill>
              <a:latin typeface="Sassoon Primary" pitchFamily="50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1" name="Google Shape;91;p13"/>
          <p:cNvSpPr/>
          <p:nvPr/>
        </p:nvSpPr>
        <p:spPr>
          <a:xfrm>
            <a:off x="2675791" y="688275"/>
            <a:ext cx="587749" cy="59928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5B9BD5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3"/>
          <p:cNvSpPr/>
          <p:nvPr/>
        </p:nvSpPr>
        <p:spPr>
          <a:xfrm>
            <a:off x="6315318" y="704631"/>
            <a:ext cx="674157" cy="49291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5B9BD5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3"/>
          <p:cNvSpPr/>
          <p:nvPr/>
        </p:nvSpPr>
        <p:spPr>
          <a:xfrm rot="5400000">
            <a:off x="7572794" y="1917566"/>
            <a:ext cx="667840" cy="450521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5B9BD5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3"/>
          <p:cNvSpPr/>
          <p:nvPr/>
        </p:nvSpPr>
        <p:spPr>
          <a:xfrm rot="9120988">
            <a:off x="9020512" y="5551467"/>
            <a:ext cx="767153" cy="58293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5B9BD5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3"/>
          <p:cNvSpPr txBox="1"/>
          <p:nvPr/>
        </p:nvSpPr>
        <p:spPr>
          <a:xfrm>
            <a:off x="2904192" y="4919160"/>
            <a:ext cx="2535170" cy="1747112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dirty="0">
                <a:solidFill>
                  <a:schemeClr val="dk1"/>
                </a:solidFill>
                <a:latin typeface="Sassoon Primary" pitchFamily="50" charset="0"/>
                <a:ea typeface="Century Gothic"/>
                <a:cs typeface="Century Gothic"/>
                <a:sym typeface="Century Gothic"/>
              </a:rPr>
              <a:t>Week 5:  History /Geography </a:t>
            </a: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200" b="1" dirty="0">
              <a:solidFill>
                <a:schemeClr val="dk1"/>
              </a:solidFill>
              <a:latin typeface="Sassoon Primary" pitchFamily="50" charset="0"/>
              <a:sym typeface="Century Gothic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Sassoon Primary" pitchFamily="50" charset="0"/>
                <a:sym typeface="Century Gothic"/>
              </a:rPr>
              <a:t>We will recap the European countries on a map, recap the seas and sea features. We will then look at the importance of the sea during WWII.</a:t>
            </a:r>
            <a:endParaRPr dirty="0">
              <a:latin typeface="Sassoon Primary" pitchFamily="50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DB6D848-9F23-72A9-F5EF-DD4321B54C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060" y="1753068"/>
            <a:ext cx="663572" cy="7109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330F054-BFD9-CB1F-94C5-F205212610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3065" y="2489498"/>
            <a:ext cx="2869746" cy="960618"/>
          </a:xfrm>
          <a:prstGeom prst="rect">
            <a:avLst/>
          </a:prstGeom>
        </p:spPr>
      </p:pic>
      <p:pic>
        <p:nvPicPr>
          <p:cNvPr id="2" name="Picture 1" descr="Free Social Justice Cliparts, Download Free Clip Art, Free Clip Art on  Clipart Library">
            <a:extLst>
              <a:ext uri="{FF2B5EF4-FFF2-40B4-BE49-F238E27FC236}">
                <a16:creationId xmlns:a16="http://schemas.microsoft.com/office/drawing/2014/main" id="{49F56143-2A0C-B980-E459-179B32CB24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871" y="2099690"/>
            <a:ext cx="545587" cy="38796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D537F63-9E80-8E87-6015-D243159C0408}"/>
              </a:ext>
            </a:extLst>
          </p:cNvPr>
          <p:cNvSpPr txBox="1"/>
          <p:nvPr/>
        </p:nvSpPr>
        <p:spPr>
          <a:xfrm>
            <a:off x="147246" y="2825651"/>
            <a:ext cx="260709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latin typeface="Sassoon Primary" pitchFamily="50" charset="0"/>
              </a:rPr>
              <a:t>Disciplinary Knowledge outcomes: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Sassoon Primary" pitchFamily="50" charset="0"/>
              </a:rPr>
              <a:t>Use evidence to ask and answer questions about the past.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Sassoon Primary" pitchFamily="50" charset="0"/>
              </a:rPr>
              <a:t>Use more than one source of evidence for historical enquiry in order to gain a more accurate understanding of history.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Sassoon Primary" pitchFamily="50" charset="0"/>
              </a:rPr>
              <a:t>Describe different accounts of a historical event, explaining some of the reasons why the accounts may differ.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Sassoon Primary" pitchFamily="50" charset="0"/>
              </a:rPr>
              <a:t>Describe characteristic features of the past, including ideas, beliefs, attitudes and experiences of men, women and children.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Sassoon Primary" pitchFamily="50" charset="0"/>
              </a:rPr>
              <a:t>Place events, artefacts and historical figures on a timeline using dates.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Sassoon Primary" pitchFamily="50" charset="0"/>
              </a:rPr>
              <a:t>Use dates and terms to describe events.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Sassoon Primary" pitchFamily="50" charset="0"/>
              </a:rPr>
              <a:t>Use appropriate historical vocabulary.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Sassoon Primary" pitchFamily="50" charset="0"/>
              </a:rPr>
              <a:t>Use literacy, numeracy and computer skills to a good standard in order to communicate information about the past.</a:t>
            </a:r>
            <a:endParaRPr lang="en-GB" sz="1000" dirty="0">
              <a:latin typeface="Sassoon Primary" pitchFamily="50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2C54A5-36D7-31FD-457F-46FAC262F1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5124" y="1535198"/>
            <a:ext cx="510584" cy="4572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867A79A-49C9-49E2-9E1C-1FAF4F290D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71935" y="1588982"/>
            <a:ext cx="396274" cy="3962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45BAA67-2B27-5C98-E134-FD8B6CEAC0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66336" y="5134694"/>
            <a:ext cx="662997" cy="50296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B7C7A5B-956D-19E2-21BE-C612006FD3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20736" y="5193958"/>
            <a:ext cx="510584" cy="43437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C02B4B1-4568-AA54-7DD1-7401B11FF6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16404" y="1842261"/>
            <a:ext cx="381033" cy="38103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1C9D18-80D7-18E1-3D20-7CDC4C4519B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56501" y="2108843"/>
            <a:ext cx="388654" cy="3962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D5B4F01-5EBD-AC89-F0E6-A2BD2E09D78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48743" y="1588982"/>
            <a:ext cx="388654" cy="39627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A455AE1D-EAF8-B44E-DFB8-22B5487FB53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89427" y="6384292"/>
            <a:ext cx="388654" cy="39627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2631FFB-F1FB-F24A-0F4F-3168D64D284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976432" y="1833137"/>
            <a:ext cx="388654" cy="38103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CA8BBDC-B0B6-5D1D-F505-E91353F2197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305083" y="6226692"/>
            <a:ext cx="340590" cy="502964"/>
          </a:xfrm>
          <a:prstGeom prst="rect">
            <a:avLst/>
          </a:prstGeom>
        </p:spPr>
      </p:pic>
      <p:pic>
        <p:nvPicPr>
          <p:cNvPr id="32" name="Picture 31" descr="Free Social Justice Cliparts, Download Free Clip Art, Free Clip Art on  Clipart Library">
            <a:extLst>
              <a:ext uri="{FF2B5EF4-FFF2-40B4-BE49-F238E27FC236}">
                <a16:creationId xmlns:a16="http://schemas.microsoft.com/office/drawing/2014/main" id="{F1EC2491-055E-FC26-8109-4C39E75E7B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852" y="3433626"/>
            <a:ext cx="441489" cy="313939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6A6E4352-12C6-A0E9-2A03-C2F5E972856B}"/>
              </a:ext>
            </a:extLst>
          </p:cNvPr>
          <p:cNvSpPr txBox="1"/>
          <p:nvPr/>
        </p:nvSpPr>
        <p:spPr>
          <a:xfrm>
            <a:off x="5870100" y="5628336"/>
            <a:ext cx="2851612" cy="769441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Sassoon Primary" pitchFamily="50" charset="0"/>
              </a:rPr>
              <a:t>Week 5. History</a:t>
            </a:r>
          </a:p>
          <a:p>
            <a:r>
              <a:rPr lang="en-US" sz="1100" dirty="0">
                <a:latin typeface="Sassoon Primary" pitchFamily="50" charset="0"/>
              </a:rPr>
              <a:t>We will look at how VE Day came about and the celebrations which took place with street </a:t>
            </a:r>
            <a:r>
              <a:rPr lang="en-US" sz="1100">
                <a:latin typeface="Sassoon Primary" pitchFamily="50" charset="0"/>
              </a:rPr>
              <a:t>parties,</a:t>
            </a:r>
            <a:r>
              <a:rPr lang="en-US" sz="1100" dirty="0">
                <a:latin typeface="Sassoon Primary" pitchFamily="50" charset="0"/>
              </a:rPr>
              <a:t> </a:t>
            </a:r>
            <a:r>
              <a:rPr lang="en-US" sz="1100">
                <a:latin typeface="Sassoon Primary" pitchFamily="50" charset="0"/>
              </a:rPr>
              <a:t>dancing </a:t>
            </a:r>
            <a:r>
              <a:rPr lang="en-US" sz="1100" dirty="0">
                <a:latin typeface="Sassoon Primary" pitchFamily="50" charset="0"/>
              </a:rPr>
              <a:t>and music.</a:t>
            </a:r>
            <a:endParaRPr lang="en-GB" sz="1100" dirty="0">
              <a:latin typeface="Sassoon Primary" pitchFamily="50" charset="0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C749D8BE-6E62-26B6-BDA5-27D84AC985B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291403" y="6330776"/>
            <a:ext cx="419136" cy="38103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6" ma:contentTypeDescription="Create a new document." ma:contentTypeScope="" ma:versionID="44a80b2c781cae9f0af1628148a3d792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df5c5beb06871bccf2d563f417526548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4F595B-0EDA-42AA-8662-C91D40D623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8DA717E-7480-4A54-B630-DD305905B98A}">
  <ds:schemaRefs>
    <ds:schemaRef ds:uri="http://schemas.microsoft.com/office/2006/metadata/properties"/>
    <ds:schemaRef ds:uri="http://schemas.microsoft.com/office/infopath/2007/PartnerControls"/>
    <ds:schemaRef ds:uri="49e7a498-3891-4273-827e-8a63e12963a4"/>
    <ds:schemaRef ds:uri="eb370ac7-8fc3-4cb4-a9ab-ccfeca1627d9"/>
  </ds:schemaRefs>
</ds:datastoreItem>
</file>

<file path=customXml/itemProps3.xml><?xml version="1.0" encoding="utf-8"?>
<ds:datastoreItem xmlns:ds="http://schemas.openxmlformats.org/officeDocument/2006/customXml" ds:itemID="{CE5CA220-0CC8-49ED-930F-9CB84FC82D99}"/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416</Words>
  <Application>Microsoft Office PowerPoint</Application>
  <PresentationFormat>A4 Paper (210x297 mm)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Comic Sans MS</vt:lpstr>
      <vt:lpstr>Sassoon Primary</vt:lpstr>
      <vt:lpstr>Century Gothic</vt:lpstr>
      <vt:lpstr>Calibri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 glew</dc:creator>
  <cp:lastModifiedBy>Deborah Cain</cp:lastModifiedBy>
  <cp:revision>4</cp:revision>
  <dcterms:modified xsi:type="dcterms:W3CDTF">2026-03-20T10:45:41Z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Order">
    <vt:r8>471000</vt:r8>
  </property>
  <property fmtid="{D5CDD505-2E9C-101B-9397-08002B2CF9AE}" pid="4" name="MediaServiceImageTags">
    <vt:lpwstr/>
  </property>
</Properties>
</file>