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188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15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345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043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546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53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433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31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300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684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268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47BDB-0AC3-4C3C-BE1A-37C9BB360E53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622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673252" y="45280"/>
            <a:ext cx="3077765" cy="211710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Week 1</a:t>
            </a:r>
            <a:r>
              <a:rPr lang="en-GB" sz="12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Geography: We will learn about England’s capital city- London. Where it is, it’s key landmarks, it’s significance in  England. We will also learn about people, places and events you would typically see in London.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History: We will learn how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houses change through time.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673253" y="2279176"/>
            <a:ext cx="3122117" cy="219481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488"/>
              </a:spcAft>
            </a:pPr>
            <a: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Week 2.</a:t>
            </a:r>
          </a:p>
          <a:p>
            <a:pPr>
              <a:lnSpc>
                <a:spcPct val="107000"/>
              </a:lnSpc>
            </a:pPr>
            <a:r>
              <a:rPr lang="en-GB" sz="11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History: We will learn more about how the inside of houses have change over time. In particular our kitchen and  living room. What are the gadgets we use to make life easier/ Have these always been the same?</a:t>
            </a:r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673253" y="4865622"/>
            <a:ext cx="3164092" cy="190616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>
            <a:noAutofit/>
          </a:bodyPr>
          <a:lstStyle/>
          <a:p>
            <a:pPr>
              <a:lnSpc>
                <a:spcPct val="107000"/>
              </a:lnSpc>
            </a:pPr>
            <a: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Week 3.</a:t>
            </a:r>
          </a:p>
          <a:p>
            <a:pPr>
              <a:lnSpc>
                <a:spcPct val="107000"/>
              </a:lnSpc>
            </a:pPr>
            <a:r>
              <a:rPr lang="en-GB" sz="11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will learn about the location of Sheffield Castle and what still remains. We will about the structure of castles and why they were built in that way.</a:t>
            </a:r>
          </a:p>
          <a:p>
            <a:pPr>
              <a:lnSpc>
                <a:spcPct val="107000"/>
              </a:lnSpc>
            </a:pPr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1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will then build a castle out of boxes to show what we have learnt.</a:t>
            </a:r>
            <a:endParaRPr lang="en-GB" sz="1100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6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462901" y="4865622"/>
            <a:ext cx="2947257" cy="192067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Week 4</a:t>
            </a:r>
            <a:r>
              <a:rPr lang="en-GB" sz="12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will learn about the life of rich and poor people during the medieval times.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will compare their lives and think about whether it was fair.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975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Box 16"/>
          <p:cNvSpPr txBox="1">
            <a:spLocks noChangeArrowheads="1"/>
          </p:cNvSpPr>
          <p:nvPr/>
        </p:nvSpPr>
        <p:spPr bwMode="auto">
          <a:xfrm>
            <a:off x="88013" y="4865622"/>
            <a:ext cx="3064318" cy="189645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Week 5</a:t>
            </a:r>
            <a:r>
              <a:rPr lang="en-GB" sz="12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children will then learn about how the castle is defended. We will make armour and other equipment which is used to defend a castle. Finishing with a re-enactment of a castle siege. 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63"/>
              </a:spcAft>
            </a:pPr>
            <a:endParaRPr lang="en-GB" sz="975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894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60946" y="45280"/>
            <a:ext cx="2773696" cy="71236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>
            <a:noAutofit/>
          </a:bodyPr>
          <a:lstStyle/>
          <a:p>
            <a:pPr algn="ctr">
              <a:spcAft>
                <a:spcPts val="650"/>
              </a:spcAft>
            </a:pPr>
            <a:r>
              <a:rPr lang="en-GB" sz="1625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1: Autumn </a:t>
            </a:r>
            <a:r>
              <a:rPr lang="en-GB" sz="1625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</a:p>
          <a:p>
            <a:pPr algn="ctr">
              <a:spcAft>
                <a:spcPts val="650"/>
              </a:spcAft>
            </a:pPr>
            <a:r>
              <a:rPr lang="en-GB" sz="1625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Is life always fair? </a:t>
            </a:r>
            <a:endParaRPr lang="en-GB" sz="1625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60945" y="2677475"/>
            <a:ext cx="2644547" cy="184676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2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200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will finish the half term by learning about Christmas around the world. Finding on maps where the different countries are and how they </a:t>
            </a:r>
            <a:r>
              <a:rPr lang="en-GB" sz="120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celebrate Christmas. </a:t>
            </a:r>
            <a:endParaRPr lang="en-GB" sz="1200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ight Arrow 9"/>
          <p:cNvSpPr>
            <a:spLocks/>
          </p:cNvSpPr>
          <p:nvPr/>
        </p:nvSpPr>
        <p:spPr>
          <a:xfrm rot="10800000">
            <a:off x="2972520" y="5345877"/>
            <a:ext cx="490381" cy="473631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1463"/>
          </a:p>
        </p:txBody>
      </p:sp>
      <p:sp>
        <p:nvSpPr>
          <p:cNvPr id="19" name="Right Arrow 12">
            <a:extLst>
              <a:ext uri="{FF2B5EF4-FFF2-40B4-BE49-F238E27FC236}">
                <a16:creationId xmlns:a16="http://schemas.microsoft.com/office/drawing/2014/main" id="{9923BD0A-8D4B-43A0-B2A6-8FE8CB70280D}"/>
              </a:ext>
            </a:extLst>
          </p:cNvPr>
          <p:cNvSpPr>
            <a:spLocks/>
          </p:cNvSpPr>
          <p:nvPr/>
        </p:nvSpPr>
        <p:spPr>
          <a:xfrm rot="16200000">
            <a:off x="1337036" y="4477617"/>
            <a:ext cx="539204" cy="473631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1463"/>
          </a:p>
        </p:txBody>
      </p:sp>
      <p:sp>
        <p:nvSpPr>
          <p:cNvPr id="24" name="Right Arrow 12">
            <a:extLst>
              <a:ext uri="{FF2B5EF4-FFF2-40B4-BE49-F238E27FC236}">
                <a16:creationId xmlns:a16="http://schemas.microsoft.com/office/drawing/2014/main" id="{B1775CFA-ABCB-4D30-B018-3E704DB180E5}"/>
              </a:ext>
            </a:extLst>
          </p:cNvPr>
          <p:cNvSpPr>
            <a:spLocks/>
          </p:cNvSpPr>
          <p:nvPr/>
        </p:nvSpPr>
        <p:spPr>
          <a:xfrm rot="5400000">
            <a:off x="7942531" y="4518561"/>
            <a:ext cx="539204" cy="473631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1463"/>
          </a:p>
        </p:txBody>
      </p:sp>
      <p:sp>
        <p:nvSpPr>
          <p:cNvPr id="22" name="Right Arrow 21"/>
          <p:cNvSpPr>
            <a:spLocks/>
          </p:cNvSpPr>
          <p:nvPr/>
        </p:nvSpPr>
        <p:spPr>
          <a:xfrm rot="10800000">
            <a:off x="6248399" y="5294945"/>
            <a:ext cx="438495" cy="473631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1463"/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3803148" y="45279"/>
            <a:ext cx="2640942" cy="80460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Outcome: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will make a </a:t>
            </a: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castle and re-enact a siege.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975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71081" y="802358"/>
            <a:ext cx="2763560" cy="36888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>
            <a:noAutofit/>
          </a:bodyPr>
          <a:lstStyle/>
          <a:p>
            <a:pPr algn="ctr">
              <a:spcAft>
                <a:spcPts val="650"/>
              </a:spcAft>
            </a:pPr>
            <a:r>
              <a:rPr lang="en-GB" sz="1625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Social Justice and Equity</a:t>
            </a:r>
            <a:endParaRPr lang="en-GB" sz="1625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3" name="Picture 22" descr="Free Social Justice Cliparts, Download Free Clip Art, Free Clip Art on  Clipart Library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17" r="20951"/>
          <a:stretch/>
        </p:blipFill>
        <p:spPr bwMode="auto">
          <a:xfrm>
            <a:off x="2855528" y="271192"/>
            <a:ext cx="718458" cy="821871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Right Arrow 12">
            <a:extLst>
              <a:ext uri="{FF2B5EF4-FFF2-40B4-BE49-F238E27FC236}">
                <a16:creationId xmlns:a16="http://schemas.microsoft.com/office/drawing/2014/main" id="{B1775CFA-ABCB-4D30-B018-3E704DB180E5}"/>
              </a:ext>
            </a:extLst>
          </p:cNvPr>
          <p:cNvSpPr>
            <a:spLocks/>
          </p:cNvSpPr>
          <p:nvPr/>
        </p:nvSpPr>
        <p:spPr>
          <a:xfrm rot="5400000">
            <a:off x="7964708" y="2078252"/>
            <a:ext cx="539204" cy="473631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1463"/>
          </a:p>
        </p:txBody>
      </p:sp>
      <p:pic>
        <p:nvPicPr>
          <p:cNvPr id="1026" name="Picture 2" descr="Conisbrough Castle - Wikiped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2" y="1267563"/>
            <a:ext cx="1988997" cy="126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London: A History - HISTO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718" y="1308611"/>
            <a:ext cx="859664" cy="859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2794629" y="1137775"/>
            <a:ext cx="3789487" cy="28007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dirty="0" smtClean="0">
                <a:latin typeface="Comic Sans MS" panose="030F0702030302020204" pitchFamily="66" charset="0"/>
              </a:rPr>
              <a:t>Key Concepts:</a:t>
            </a:r>
          </a:p>
          <a:p>
            <a:r>
              <a:rPr lang="en-GB" sz="1100" b="1" dirty="0">
                <a:latin typeface="Comic Sans MS" panose="030F0702030302020204" pitchFamily="66" charset="0"/>
              </a:rPr>
              <a:t>Investigate places</a:t>
            </a:r>
            <a:r>
              <a:rPr lang="en-GB" sz="1100" dirty="0">
                <a:latin typeface="Comic Sans MS" panose="030F0702030302020204" pitchFamily="66" charset="0"/>
              </a:rPr>
              <a:t/>
            </a:r>
            <a:br>
              <a:rPr lang="en-GB" sz="1100" dirty="0">
                <a:latin typeface="Comic Sans MS" panose="030F0702030302020204" pitchFamily="66" charset="0"/>
              </a:rPr>
            </a:br>
            <a:r>
              <a:rPr lang="en-GB" sz="1100" dirty="0">
                <a:latin typeface="Comic Sans MS" panose="030F0702030302020204" pitchFamily="66" charset="0"/>
              </a:rPr>
              <a:t>This concept involves understanding the geographical location of places and their physical and human features</a:t>
            </a:r>
            <a:r>
              <a:rPr lang="en-GB" sz="11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GB" sz="1000" b="1" dirty="0">
                <a:latin typeface="Comic Sans MS" panose="030F0702030302020204" pitchFamily="66" charset="0"/>
              </a:rPr>
              <a:t>Investigate and interpret the past</a:t>
            </a:r>
            <a:r>
              <a:rPr lang="en-GB" sz="1000" dirty="0">
                <a:latin typeface="Comic Sans MS" panose="030F0702030302020204" pitchFamily="66" charset="0"/>
              </a:rPr>
              <a:t/>
            </a:r>
            <a:br>
              <a:rPr lang="en-GB" sz="1000" dirty="0">
                <a:latin typeface="Comic Sans MS" panose="030F0702030302020204" pitchFamily="66" charset="0"/>
              </a:rPr>
            </a:br>
            <a:r>
              <a:rPr lang="en-GB" sz="1000" dirty="0">
                <a:latin typeface="Comic Sans MS" panose="030F0702030302020204" pitchFamily="66" charset="0"/>
              </a:rPr>
              <a:t>This concept involves understanding that our understanding of the past comes from an interpretation of the available evidence.</a:t>
            </a:r>
          </a:p>
          <a:p>
            <a:r>
              <a:rPr lang="en-GB" sz="1000" b="1" dirty="0" smtClean="0">
                <a:latin typeface="Comic Sans MS" panose="030F0702030302020204" pitchFamily="66" charset="0"/>
              </a:rPr>
              <a:t>Build </a:t>
            </a:r>
            <a:r>
              <a:rPr lang="en-GB" sz="1000" b="1" dirty="0">
                <a:latin typeface="Comic Sans MS" panose="030F0702030302020204" pitchFamily="66" charset="0"/>
              </a:rPr>
              <a:t>an overview of world history</a:t>
            </a:r>
            <a:r>
              <a:rPr lang="en-GB" sz="1000" dirty="0">
                <a:latin typeface="Comic Sans MS" panose="030F0702030302020204" pitchFamily="66" charset="0"/>
              </a:rPr>
              <a:t/>
            </a:r>
            <a:br>
              <a:rPr lang="en-GB" sz="1000" dirty="0">
                <a:latin typeface="Comic Sans MS" panose="030F0702030302020204" pitchFamily="66" charset="0"/>
              </a:rPr>
            </a:br>
            <a:r>
              <a:rPr lang="en-GB" sz="1000" dirty="0">
                <a:latin typeface="Comic Sans MS" panose="030F0702030302020204" pitchFamily="66" charset="0"/>
              </a:rPr>
              <a:t>This concept involves an appreciation of the characteristic features of the past and an understanding that life is different for different sections of society</a:t>
            </a:r>
            <a:r>
              <a:rPr lang="en-GB" sz="1000" dirty="0" smtClean="0">
                <a:latin typeface="Comic Sans MS" panose="030F0702030302020204" pitchFamily="66" charset="0"/>
              </a:rPr>
              <a:t>.</a:t>
            </a:r>
            <a:endParaRPr lang="en-GB" sz="1000" dirty="0">
              <a:latin typeface="Comic Sans MS" panose="030F0702030302020204" pitchFamily="66" charset="0"/>
            </a:endParaRPr>
          </a:p>
          <a:p>
            <a:r>
              <a:rPr lang="en-GB" sz="1000" b="1" dirty="0">
                <a:latin typeface="Comic Sans MS" panose="030F0702030302020204" pitchFamily="66" charset="0"/>
              </a:rPr>
              <a:t>Understand chronology</a:t>
            </a:r>
            <a:r>
              <a:rPr lang="en-GB" sz="1000" dirty="0">
                <a:latin typeface="Comic Sans MS" panose="030F0702030302020204" pitchFamily="66" charset="0"/>
              </a:rPr>
              <a:t/>
            </a:r>
            <a:br>
              <a:rPr lang="en-GB" sz="1000" dirty="0">
                <a:latin typeface="Comic Sans MS" panose="030F0702030302020204" pitchFamily="66" charset="0"/>
              </a:rPr>
            </a:br>
            <a:r>
              <a:rPr lang="en-GB" sz="1000" dirty="0">
                <a:latin typeface="Comic Sans MS" panose="030F0702030302020204" pitchFamily="66" charset="0"/>
              </a:rPr>
              <a:t>This concept involves an understanding of how to chart the passing of time and how some aspects of history studied were happening at similar times in different places</a:t>
            </a:r>
            <a:r>
              <a:rPr lang="en-GB" sz="1000" dirty="0" smtClean="0">
                <a:latin typeface="Comic Sans MS" panose="030F0702030302020204" pitchFamily="66" charset="0"/>
              </a:rPr>
              <a:t>.</a:t>
            </a:r>
            <a:endParaRPr lang="en-GB" sz="1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643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616</TotalTime>
  <Words>390</Words>
  <Application>Microsoft Office PowerPoint</Application>
  <PresentationFormat>A4 Paper (210x297 mm)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Laura Tasker</cp:lastModifiedBy>
  <cp:revision>187</cp:revision>
  <cp:lastPrinted>2021-11-15T10:13:07Z</cp:lastPrinted>
  <dcterms:created xsi:type="dcterms:W3CDTF">2021-01-17T21:08:28Z</dcterms:created>
  <dcterms:modified xsi:type="dcterms:W3CDTF">2022-10-27T10:36:04Z</dcterms:modified>
</cp:coreProperties>
</file>