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6BCFBF-012E-40CB-9B9C-448A84114355}" v="3" dt="2023-09-21T13:45:01.8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7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e Goegan" userId="S::n.goegan@phillimore.ssetschools.uk::e557d796-6df6-40a7-ae4a-b9638691a4d3" providerId="AD" clId="Web-{156BCFBF-012E-40CB-9B9C-448A84114355}"/>
    <pc:docChg chg="modSld">
      <pc:chgData name="Nate Goegan" userId="S::n.goegan@phillimore.ssetschools.uk::e557d796-6df6-40a7-ae4a-b9638691a4d3" providerId="AD" clId="Web-{156BCFBF-012E-40CB-9B9C-448A84114355}" dt="2023-09-21T13:45:01.896" v="2" actId="1076"/>
      <pc:docMkLst>
        <pc:docMk/>
      </pc:docMkLst>
      <pc:sldChg chg="modSp">
        <pc:chgData name="Nate Goegan" userId="S::n.goegan@phillimore.ssetschools.uk::e557d796-6df6-40a7-ae4a-b9638691a4d3" providerId="AD" clId="Web-{156BCFBF-012E-40CB-9B9C-448A84114355}" dt="2023-09-21T13:45:01.896" v="2" actId="1076"/>
        <pc:sldMkLst>
          <pc:docMk/>
          <pc:sldMk cId="2567643725" sldId="256"/>
        </pc:sldMkLst>
        <pc:spChg chg="mod">
          <ac:chgData name="Nate Goegan" userId="S::n.goegan@phillimore.ssetschools.uk::e557d796-6df6-40a7-ae4a-b9638691a4d3" providerId="AD" clId="Web-{156BCFBF-012E-40CB-9B9C-448A84114355}" dt="2023-09-21T13:44:39.349" v="1" actId="1076"/>
          <ac:spMkLst>
            <pc:docMk/>
            <pc:sldMk cId="2567643725" sldId="256"/>
            <ac:spMk id="16" creationId="{00000000-0000-0000-0000-000000000000}"/>
          </ac:spMkLst>
        </pc:spChg>
        <pc:spChg chg="mod">
          <ac:chgData name="Nate Goegan" userId="S::n.goegan@phillimore.ssetschools.uk::e557d796-6df6-40a7-ae4a-b9638691a4d3" providerId="AD" clId="Web-{156BCFBF-012E-40CB-9B9C-448A84114355}" dt="2023-09-21T13:45:01.896" v="2" actId="1076"/>
          <ac:spMkLst>
            <pc:docMk/>
            <pc:sldMk cId="2567643725" sldId="256"/>
            <ac:spMk id="30" creationId="{6AE4AD1A-C2EF-9448-84B0-67EB0F9B783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2746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495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173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100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618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953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016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920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803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199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189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21/09/2023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759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image" Target="../media/image2.tiff"/><Relationship Id="rId7" Type="http://schemas.openxmlformats.org/officeDocument/2006/relationships/image" Target="../media/image6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iff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2948883" y="1711343"/>
            <a:ext cx="3328497" cy="124065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r>
              <a:rPr lang="en-GB" sz="16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 Autumn 1: </a:t>
            </a:r>
            <a:r>
              <a:rPr lang="en-CA" sz="1600" b="1" dirty="0">
                <a:latin typeface="Comic Sans MS" panose="030F0902030302020204" pitchFamily="66" charset="0"/>
              </a:rPr>
              <a:t>Why does religion look different around the world?</a:t>
            </a:r>
          </a:p>
          <a:p>
            <a:pPr algn="ctr">
              <a:spcAft>
                <a:spcPts val="800"/>
              </a:spcAft>
            </a:pPr>
            <a:r>
              <a:rPr lang="en-CA" sz="1600" b="1" i="1" dirty="0"/>
              <a:t>Comparing the Abrahamic religions</a:t>
            </a:r>
            <a:r>
              <a:rPr lang="en-CA" sz="1600" b="1" i="1" dirty="0">
                <a:latin typeface="Comic Sans MS" panose="030F0902030302020204" pitchFamily="66" charset="0"/>
              </a:rPr>
              <a:t> </a:t>
            </a:r>
            <a:endParaRPr lang="en-GB" sz="1600" b="1" i="1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6613" y="734184"/>
            <a:ext cx="2650012" cy="53245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902030302020204" pitchFamily="66" charset="0"/>
              </a:rPr>
              <a:t>Key Concepts:</a:t>
            </a:r>
          </a:p>
          <a:p>
            <a:r>
              <a:rPr lang="en-CA" sz="1200" dirty="0">
                <a:latin typeface="Comic Sans MS" panose="030F0902030302020204" pitchFamily="66" charset="0"/>
              </a:rPr>
              <a:t>- The meaning of omnipotent (all-powerful), omniscient (all-knowing) and omnipresent (everywhere at all times).</a:t>
            </a:r>
          </a:p>
          <a:p>
            <a:r>
              <a:rPr lang="en-CA" sz="1200" dirty="0">
                <a:latin typeface="Comic Sans MS" panose="030F0902030302020204" pitchFamily="66" charset="0"/>
              </a:rPr>
              <a:t>- People from the same organised worldview often hold the same key beliefs but may interpret and express them differently.</a:t>
            </a:r>
          </a:p>
          <a:p>
            <a:r>
              <a:rPr lang="en-CA" sz="1200" dirty="0">
                <a:latin typeface="Comic Sans MS" panose="030F0902030302020204" pitchFamily="66" charset="0"/>
              </a:rPr>
              <a:t>- Some of the ways practices are influenced by culture, tradition, migration and history. </a:t>
            </a:r>
          </a:p>
          <a:p>
            <a:r>
              <a:rPr lang="en-CA" sz="1200" dirty="0">
                <a:latin typeface="Comic Sans MS" panose="030F0902030302020204" pitchFamily="66" charset="0"/>
              </a:rPr>
              <a:t>- People disagree on whether ancient writings are still relevant to modern life.</a:t>
            </a:r>
          </a:p>
          <a:p>
            <a:r>
              <a:rPr lang="en-GB" sz="1400" b="1" dirty="0">
                <a:latin typeface="Comic Sans MS" panose="030F0902030302020204" pitchFamily="66" charset="0"/>
              </a:rPr>
              <a:t>Key Skills:</a:t>
            </a:r>
          </a:p>
          <a:p>
            <a:r>
              <a:rPr lang="en-GB" sz="1200" b="1" dirty="0">
                <a:latin typeface="Comic Sans MS" panose="030F0902030302020204" pitchFamily="66" charset="0"/>
              </a:rPr>
              <a:t>- </a:t>
            </a:r>
            <a:r>
              <a:rPr lang="en-CA" sz="1200" dirty="0">
                <a:latin typeface="Comic Sans MS" panose="030F0902030302020204" pitchFamily="66" charset="0"/>
              </a:rPr>
              <a:t>Considering the thoughts, feelings, experiences, beliefs and values of others.</a:t>
            </a:r>
          </a:p>
          <a:p>
            <a:r>
              <a:rPr lang="en-CA" sz="1200" dirty="0">
                <a:latin typeface="Comic Sans MS" panose="030F0902030302020204" pitchFamily="66" charset="0"/>
              </a:rPr>
              <a:t>- Responding thoughtfully to and reflecting on beliefs, experiences, values and practices.</a:t>
            </a:r>
          </a:p>
          <a:p>
            <a:r>
              <a:rPr lang="en-CA" sz="1200" dirty="0">
                <a:latin typeface="Comic Sans MS" panose="030F0902030302020204" pitchFamily="66" charset="0"/>
              </a:rPr>
              <a:t>- Making links and comparisons between their own and others’ views about belonging, meaning, purpose and truth.</a:t>
            </a:r>
          </a:p>
          <a:p>
            <a:r>
              <a:rPr lang="en-CA" sz="1200" dirty="0">
                <a:latin typeface="Comic Sans MS" panose="030F0902030302020204" pitchFamily="66" charset="0"/>
              </a:rPr>
              <a:t>- Find out about religions and worldviews.</a:t>
            </a:r>
            <a:endParaRPr lang="en-GB" sz="1200" b="1" dirty="0">
              <a:latin typeface="Comic Sans MS" panose="030F0902030302020204" pitchFamily="66" charset="0"/>
            </a:endParaRP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3414E2AB-9004-2E46-AE4C-BD58E49C2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2782" y="303143"/>
            <a:ext cx="3332243" cy="131378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02D514-7498-D140-8B3D-0C14ED3D88B4}"/>
              </a:ext>
            </a:extLst>
          </p:cNvPr>
          <p:cNvSpPr/>
          <p:nvPr/>
        </p:nvSpPr>
        <p:spPr>
          <a:xfrm>
            <a:off x="4428408" y="360505"/>
            <a:ext cx="17874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recognise the importance of words used to describe God.</a:t>
            </a:r>
            <a:endParaRPr lang="en-CA" sz="1100" dirty="0">
              <a:latin typeface="Comic Sans MS" panose="030F09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103574-487C-4241-AF1C-1E56C2E2F1BE}"/>
              </a:ext>
            </a:extLst>
          </p:cNvPr>
          <p:cNvSpPr/>
          <p:nvPr/>
        </p:nvSpPr>
        <p:spPr>
          <a:xfrm>
            <a:off x="3192051" y="360505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1</a:t>
            </a:r>
            <a:endParaRPr lang="en-US" dirty="0"/>
          </a:p>
        </p:txBody>
      </p:sp>
      <p:sp>
        <p:nvSpPr>
          <p:cNvPr id="19" name="Text Box 2">
            <a:extLst>
              <a:ext uri="{FF2B5EF4-FFF2-40B4-BE49-F238E27FC236}">
                <a16:creationId xmlns:a16="http://schemas.microsoft.com/office/drawing/2014/main" id="{FC33E568-357E-D342-8854-A0D63CD4F7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3311" y="303143"/>
            <a:ext cx="3224768" cy="159424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3E80E2F-1599-284B-A608-99A5C15E56A9}"/>
              </a:ext>
            </a:extLst>
          </p:cNvPr>
          <p:cNvSpPr/>
          <p:nvPr/>
        </p:nvSpPr>
        <p:spPr>
          <a:xfrm>
            <a:off x="7821632" y="327732"/>
            <a:ext cx="17264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identify the similarities and differences between some Abrahamic religions.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D591CCC-EF65-2A42-A37A-F9C68DD8CD5F}"/>
              </a:ext>
            </a:extLst>
          </p:cNvPr>
          <p:cNvSpPr/>
          <p:nvPr/>
        </p:nvSpPr>
        <p:spPr>
          <a:xfrm>
            <a:off x="6612579" y="360506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2</a:t>
            </a:r>
            <a:endParaRPr lang="en-US" dirty="0"/>
          </a:p>
        </p:txBody>
      </p:sp>
      <p:sp>
        <p:nvSpPr>
          <p:cNvPr id="23" name="Text Box 2">
            <a:extLst>
              <a:ext uri="{FF2B5EF4-FFF2-40B4-BE49-F238E27FC236}">
                <a16:creationId xmlns:a16="http://schemas.microsoft.com/office/drawing/2014/main" id="{A51CA991-60D3-3D49-BE3B-FD9F38E47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3311" y="3320146"/>
            <a:ext cx="3224768" cy="14197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02106A6-E93B-D749-9388-9FE754C1E0AD}"/>
              </a:ext>
            </a:extLst>
          </p:cNvPr>
          <p:cNvSpPr/>
          <p:nvPr/>
        </p:nvSpPr>
        <p:spPr>
          <a:xfrm>
            <a:off x="7821632" y="3416443"/>
            <a:ext cx="17874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explain reasons why traditions can vary within a religion.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8FC65D5-DD15-9949-BBA3-E61605EA2D31}"/>
              </a:ext>
            </a:extLst>
          </p:cNvPr>
          <p:cNvSpPr/>
          <p:nvPr/>
        </p:nvSpPr>
        <p:spPr>
          <a:xfrm>
            <a:off x="6535965" y="3416443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4</a:t>
            </a:r>
            <a:endParaRPr lang="en-US" dirty="0"/>
          </a:p>
        </p:txBody>
      </p:sp>
      <p:sp>
        <p:nvSpPr>
          <p:cNvPr id="27" name="Text Box 2">
            <a:extLst>
              <a:ext uri="{FF2B5EF4-FFF2-40B4-BE49-F238E27FC236}">
                <a16:creationId xmlns:a16="http://schemas.microsoft.com/office/drawing/2014/main" id="{99EA943F-E5D5-794F-A564-05D2114ECC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3311" y="1983758"/>
            <a:ext cx="3224768" cy="122779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F9B3000-2559-E44B-B801-AF25E45D849C}"/>
              </a:ext>
            </a:extLst>
          </p:cNvPr>
          <p:cNvSpPr/>
          <p:nvPr/>
        </p:nvSpPr>
        <p:spPr>
          <a:xfrm>
            <a:off x="7821632" y="2005986"/>
            <a:ext cx="17874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identify why some mitzvot have been adapted.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AE4AD1A-C2EF-9448-84B0-67EB0F9B7831}"/>
              </a:ext>
            </a:extLst>
          </p:cNvPr>
          <p:cNvSpPr/>
          <p:nvPr/>
        </p:nvSpPr>
        <p:spPr>
          <a:xfrm>
            <a:off x="6612578" y="1965387"/>
            <a:ext cx="11480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3</a:t>
            </a:r>
            <a:endParaRPr lang="en-US" dirty="0"/>
          </a:p>
        </p:txBody>
      </p:sp>
      <p:sp>
        <p:nvSpPr>
          <p:cNvPr id="20" name="Text Box 2">
            <a:extLst>
              <a:ext uri="{FF2B5EF4-FFF2-40B4-BE49-F238E27FC236}">
                <a16:creationId xmlns:a16="http://schemas.microsoft.com/office/drawing/2014/main" id="{D2BCBFA3-07B5-D04D-A2C3-EA1CF732E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817" y="4884330"/>
            <a:ext cx="3332243" cy="18006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E05ECD3-37E0-0443-91CD-A8AFCED68DB8}"/>
              </a:ext>
            </a:extLst>
          </p:cNvPr>
          <p:cNvSpPr/>
          <p:nvPr/>
        </p:nvSpPr>
        <p:spPr>
          <a:xfrm>
            <a:off x="6535964" y="4940369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5</a:t>
            </a:r>
            <a:endParaRPr lang="en-US" dirty="0"/>
          </a:p>
        </p:txBody>
      </p:sp>
      <p:sp>
        <p:nvSpPr>
          <p:cNvPr id="34" name="Text Box 2">
            <a:extLst>
              <a:ext uri="{FF2B5EF4-FFF2-40B4-BE49-F238E27FC236}">
                <a16:creationId xmlns:a16="http://schemas.microsoft.com/office/drawing/2014/main" id="{1C2114A6-E301-8C46-B8D0-8FAE16559D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2782" y="4940369"/>
            <a:ext cx="3265087" cy="17445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14E4D70-19F2-684C-A2B4-375DB8A64D2D}"/>
              </a:ext>
            </a:extLst>
          </p:cNvPr>
          <p:cNvSpPr/>
          <p:nvPr/>
        </p:nvSpPr>
        <p:spPr>
          <a:xfrm>
            <a:off x="4571905" y="4952000"/>
            <a:ext cx="175140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discuss reasons why someone may choose to cover their hair.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60A6D41-E473-7A49-BD8A-CF6F2D6116FD}"/>
              </a:ext>
            </a:extLst>
          </p:cNvPr>
          <p:cNvSpPr/>
          <p:nvPr/>
        </p:nvSpPr>
        <p:spPr>
          <a:xfrm>
            <a:off x="3289471" y="4952000"/>
            <a:ext cx="11389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6</a:t>
            </a: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8FADE8-AC91-AB49-A1D6-63E2184AC104}"/>
              </a:ext>
            </a:extLst>
          </p:cNvPr>
          <p:cNvSpPr/>
          <p:nvPr/>
        </p:nvSpPr>
        <p:spPr>
          <a:xfrm>
            <a:off x="7736696" y="4940369"/>
            <a:ext cx="21315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dirty="0">
                <a:latin typeface="Comic Sans MS" panose="030F0902030302020204" pitchFamily="66" charset="0"/>
              </a:rPr>
              <a:t>To recognise how some religious practices are influenced by both culture and scripture.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6563CA-E898-A34D-AACD-8092BBDEC2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4969" y="3057213"/>
            <a:ext cx="3090746" cy="17385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90BC49-CD14-A449-A1F6-173FA7727F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60" y="656968"/>
            <a:ext cx="1050651" cy="8865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CF1927C-B013-2D45-989B-6544DB05CE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7748" y="696974"/>
            <a:ext cx="1391189" cy="10720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7416781-D593-A246-BF07-CF45ED3EF4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9637" y="2337070"/>
            <a:ext cx="953951" cy="854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09FE910-5BBB-E14D-927A-6D53626506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2578" y="3735677"/>
            <a:ext cx="1035714" cy="9275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6C3EDAD-7C8A-A84B-8EB8-9612784F46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4974" y="5321332"/>
            <a:ext cx="1205391" cy="105061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5215EE8-12FC-2641-B12E-B235768472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78458" y="5321332"/>
            <a:ext cx="1367115" cy="119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3039a68589954374568da2643c7ee418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98d072a88ee1c7d265b5c493a111a331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1EDFD8-F0F1-42C1-8720-E7783A7238EF}">
  <ds:schemaRefs>
    <ds:schemaRef ds:uri="http://schemas.microsoft.com/office/2006/metadata/properties"/>
    <ds:schemaRef ds:uri="http://schemas.microsoft.com/office/infopath/2007/PartnerControls"/>
    <ds:schemaRef ds:uri="49e7a498-3891-4273-827e-8a63e12963a4"/>
    <ds:schemaRef ds:uri="eb370ac7-8fc3-4cb4-a9ab-ccfeca1627d9"/>
  </ds:schemaRefs>
</ds:datastoreItem>
</file>

<file path=customXml/itemProps2.xml><?xml version="1.0" encoding="utf-8"?>
<ds:datastoreItem xmlns:ds="http://schemas.openxmlformats.org/officeDocument/2006/customXml" ds:itemID="{395F466A-CC9D-45C7-AC19-E8AE145615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38DDDC9-93D0-47FF-A989-105ADCBBFAE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393</TotalTime>
  <Words>235</Words>
  <Application>Microsoft Office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Comment:</cp:lastModifiedBy>
  <cp:revision>154</cp:revision>
  <cp:lastPrinted>2022-09-12T06:48:43Z</cp:lastPrinted>
  <dcterms:created xsi:type="dcterms:W3CDTF">2021-01-17T21:08:28Z</dcterms:created>
  <dcterms:modified xsi:type="dcterms:W3CDTF">2023-09-21T13:45:06Z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MediaServiceImageTags">
    <vt:lpwstr/>
  </property>
</Properties>
</file>