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9906000" cy="6858000" type="A4"/>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12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00" d="100"/>
          <a:sy n="100" d="100"/>
        </p:scale>
        <p:origin x="78" y="252"/>
      </p:cViewPr>
      <p:guideLst>
        <p:guide orient="horz" pos="2160"/>
        <p:guide pos="312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42950" y="1122363"/>
            <a:ext cx="84201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238250" y="3602038"/>
            <a:ext cx="74295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6310764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545847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5879" y="1709740"/>
            <a:ext cx="8543925"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75879" y="4589465"/>
            <a:ext cx="8543925"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1347BDB-0AC3-4C3C-BE1A-37C9BB360E53}" type="datetimeFigureOut">
              <a:rPr lang="en-GB" smtClean="0"/>
              <a:t>04/01/2023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35203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1038"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14913" y="1825625"/>
            <a:ext cx="421005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1347BDB-0AC3-4C3C-BE1A-37C9BB360E53}" type="datetimeFigureOut">
              <a:rPr lang="en-GB" smtClean="0"/>
              <a:t>04/01/2023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38801502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82328" y="365127"/>
            <a:ext cx="8543925"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82329" y="1681163"/>
            <a:ext cx="4190702"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82329" y="2505075"/>
            <a:ext cx="4190702"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14913" y="1681163"/>
            <a:ext cx="4211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14913" y="2505075"/>
            <a:ext cx="4211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1347BDB-0AC3-4C3C-BE1A-37C9BB360E53}" type="datetimeFigureOut">
              <a:rPr lang="en-GB" smtClean="0"/>
              <a:t>04/01/2023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3746897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1347BDB-0AC3-4C3C-BE1A-37C9BB360E53}" type="datetimeFigureOut">
              <a:rPr lang="en-GB" smtClean="0"/>
              <a:t>04/01/2023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1711969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347BDB-0AC3-4C3C-BE1A-37C9BB360E53}" type="datetimeFigureOut">
              <a:rPr lang="en-GB" smtClean="0"/>
              <a:t>04/01/2023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109157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4211340" y="987427"/>
            <a:ext cx="5014913"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04/01/2023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40606787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2328" y="457200"/>
            <a:ext cx="3194943"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11340" y="987427"/>
            <a:ext cx="5014913"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2328" y="2057400"/>
            <a:ext cx="3194943"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1347BDB-0AC3-4C3C-BE1A-37C9BB360E53}" type="datetimeFigureOut">
              <a:rPr lang="en-GB" smtClean="0"/>
              <a:t>04/01/2023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288287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7892783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088982" y="365125"/>
            <a:ext cx="2135981"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1038" y="365125"/>
            <a:ext cx="6284119"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347BDB-0AC3-4C3C-BE1A-37C9BB360E53}" type="datetimeFigureOut">
              <a:rPr lang="en-GB" smtClean="0"/>
              <a:t>04/01/2023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AD23DCA-791A-4039-B15E-6CCA353FAEB3}" type="slidenum">
              <a:rPr lang="en-GB" smtClean="0"/>
              <a:t>‹#›</a:t>
            </a:fld>
            <a:endParaRPr lang="en-GB"/>
          </a:p>
        </p:txBody>
      </p:sp>
    </p:spTree>
    <p:extLst>
      <p:ext uri="{BB962C8B-B14F-4D97-AF65-F5344CB8AC3E}">
        <p14:creationId xmlns:p14="http://schemas.microsoft.com/office/powerpoint/2010/main" val="14222141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1038" y="365127"/>
            <a:ext cx="8543925"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1038" y="1825625"/>
            <a:ext cx="8543925"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81038" y="6356352"/>
            <a:ext cx="222885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347BDB-0AC3-4C3C-BE1A-37C9BB360E53}" type="datetimeFigureOut">
              <a:rPr lang="en-GB" smtClean="0"/>
              <a:t>04/01/2023</a:t>
            </a:fld>
            <a:endParaRPr lang="en-GB"/>
          </a:p>
        </p:txBody>
      </p:sp>
      <p:sp>
        <p:nvSpPr>
          <p:cNvPr id="5" name="Footer Placeholder 4"/>
          <p:cNvSpPr>
            <a:spLocks noGrp="1"/>
          </p:cNvSpPr>
          <p:nvPr>
            <p:ph type="ftr" sz="quarter" idx="3"/>
          </p:nvPr>
        </p:nvSpPr>
        <p:spPr>
          <a:xfrm>
            <a:off x="3281363" y="6356352"/>
            <a:ext cx="3343275"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996113" y="6356352"/>
            <a:ext cx="222885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D23DCA-791A-4039-B15E-6CCA353FAEB3}" type="slidenum">
              <a:rPr lang="en-GB" smtClean="0"/>
              <a:t>‹#›</a:t>
            </a:fld>
            <a:endParaRPr lang="en-GB"/>
          </a:p>
        </p:txBody>
      </p:sp>
    </p:spTree>
    <p:extLst>
      <p:ext uri="{BB962C8B-B14F-4D97-AF65-F5344CB8AC3E}">
        <p14:creationId xmlns:p14="http://schemas.microsoft.com/office/powerpoint/2010/main" val="6157005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 name="Text Box 4"/>
          <p:cNvSpPr txBox="1">
            <a:spLocks noChangeArrowheads="1"/>
          </p:cNvSpPr>
          <p:nvPr/>
        </p:nvSpPr>
        <p:spPr bwMode="auto">
          <a:xfrm>
            <a:off x="3428039" y="259274"/>
            <a:ext cx="2940891" cy="134621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Aft>
                <a:spcPts val="800"/>
              </a:spcAft>
            </a:pPr>
            <a:r>
              <a:rPr lang="en-GB" sz="1200" dirty="0">
                <a:latin typeface="Comic Sans MS" panose="030F0702030302020204" pitchFamily="66" charset="0"/>
                <a:ea typeface="Calibri" panose="020F0502020204030204" pitchFamily="34" charset="0"/>
                <a:cs typeface="Times New Roman" panose="02020603050405020304" pitchFamily="18" charset="0"/>
              </a:rPr>
              <a:t>1</a:t>
            </a:r>
            <a:r>
              <a:rPr lang="en-GB" sz="1200" dirty="0" smtClean="0">
                <a:latin typeface="Comic Sans MS" panose="030F0702030302020204" pitchFamily="66" charset="0"/>
                <a:ea typeface="Calibri" panose="020F0502020204030204" pitchFamily="34" charset="0"/>
                <a:cs typeface="Times New Roman" panose="02020603050405020304" pitchFamily="18" charset="0"/>
              </a:rPr>
              <a:t>. </a:t>
            </a:r>
            <a:r>
              <a:rPr lang="en-GB" sz="1400" dirty="0" smtClean="0">
                <a:latin typeface="Comic Sans MS" panose="030F0702030302020204" pitchFamily="66" charset="0"/>
                <a:ea typeface="Calibri" panose="020F0502020204030204" pitchFamily="34" charset="0"/>
                <a:cs typeface="Times New Roman" panose="02020603050405020304" pitchFamily="18" charset="0"/>
              </a:rPr>
              <a:t>We will look at the story of Little Red Riding Hood to inspire our puppet designs. We will join felt fabric using three techniques: Pinning, Stapling and </a:t>
            </a:r>
            <a:r>
              <a:rPr lang="en-GB" sz="1400" dirty="0" err="1" smtClean="0">
                <a:latin typeface="Comic Sans MS" panose="030F0702030302020204" pitchFamily="66" charset="0"/>
                <a:ea typeface="Calibri" panose="020F0502020204030204" pitchFamily="34" charset="0"/>
                <a:cs typeface="Times New Roman" panose="02020603050405020304" pitchFamily="18" charset="0"/>
              </a:rPr>
              <a:t>Glueing</a:t>
            </a:r>
            <a:r>
              <a:rPr lang="en-GB" sz="1400" dirty="0" smtClean="0">
                <a:latin typeface="Comic Sans MS" panose="030F0702030302020204" pitchFamily="66" charset="0"/>
                <a:ea typeface="Calibri" panose="020F0502020204030204" pitchFamily="34" charset="0"/>
                <a:cs typeface="Times New Roman" panose="02020603050405020304" pitchFamily="18" charset="0"/>
              </a:rPr>
              <a:t>.</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a:p>
            <a:r>
              <a:rPr lang="en-GB" sz="1800" dirty="0">
                <a:solidFill>
                  <a:srgbClr val="000000"/>
                </a:solidFill>
                <a:effectLst/>
                <a:latin typeface="Arial" panose="020B060402020202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p:txBody>
      </p:sp>
      <p:sp>
        <p:nvSpPr>
          <p:cNvPr id="6" name="Text Box 6"/>
          <p:cNvSpPr txBox="1">
            <a:spLocks noChangeArrowheads="1"/>
          </p:cNvSpPr>
          <p:nvPr/>
        </p:nvSpPr>
        <p:spPr bwMode="auto">
          <a:xfrm>
            <a:off x="7046103" y="321109"/>
            <a:ext cx="2704095" cy="1915419"/>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r>
              <a:rPr lang="en-GB" sz="1200" dirty="0">
                <a:latin typeface="Comic Sans MS" panose="030F0702030302020204" pitchFamily="66" charset="0"/>
                <a:ea typeface="Calibri" panose="020F0502020204030204" pitchFamily="34" charset="0"/>
                <a:cs typeface="Times New Roman" panose="02020603050405020304" pitchFamily="18" charset="0"/>
              </a:rPr>
              <a:t>2</a:t>
            </a:r>
            <a:r>
              <a:rPr lang="en-GB" sz="1400" dirty="0" smtClean="0">
                <a:latin typeface="Comic Sans MS" panose="030F0702030302020204" pitchFamily="66" charset="0"/>
                <a:ea typeface="Calibri" panose="020F0502020204030204" pitchFamily="34" charset="0"/>
                <a:cs typeface="Times New Roman" panose="02020603050405020304" pitchFamily="18" charset="0"/>
              </a:rPr>
              <a:t>. We will use a template to create our puppet design. </a:t>
            </a:r>
            <a:r>
              <a:rPr lang="en-GB" sz="1400" dirty="0">
                <a:latin typeface="Comic Sans MS" panose="030F0702030302020204" pitchFamily="66" charset="0"/>
                <a:ea typeface="Calibri" panose="020F0502020204030204" pitchFamily="34" charset="0"/>
                <a:cs typeface="Times New Roman" panose="02020603050405020304" pitchFamily="18" charset="0"/>
              </a:rPr>
              <a:t>U</a:t>
            </a:r>
            <a:r>
              <a:rPr lang="en-GB" sz="1400" dirty="0" smtClean="0">
                <a:latin typeface="Comic Sans MS" panose="030F0702030302020204" pitchFamily="66" charset="0"/>
                <a:ea typeface="Calibri" panose="020F0502020204030204" pitchFamily="34" charset="0"/>
                <a:cs typeface="Times New Roman" panose="02020603050405020304" pitchFamily="18" charset="0"/>
              </a:rPr>
              <a:t>sing scissors to cut out the felt fabric pieces for our puppet.</a:t>
            </a:r>
            <a:endParaRPr lang="en-GB" sz="1400" dirty="0">
              <a:effectLst/>
              <a:latin typeface="Comic Sans MS" panose="030F0702030302020204" pitchFamily="66" charset="0"/>
              <a:ea typeface="Times New Roman" panose="02020603050405020304" pitchFamily="18" charset="0"/>
            </a:endParaRPr>
          </a:p>
          <a:p>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7" name="Text Box 17"/>
          <p:cNvSpPr txBox="1">
            <a:spLocks noChangeArrowheads="1"/>
          </p:cNvSpPr>
          <p:nvPr/>
        </p:nvSpPr>
        <p:spPr bwMode="auto">
          <a:xfrm>
            <a:off x="4475442" y="4833641"/>
            <a:ext cx="3162954" cy="1752153"/>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upright="1">
            <a:noAutofit/>
          </a:bodyPr>
          <a:lstStyle/>
          <a:p>
            <a:r>
              <a:rPr lang="en-GB" sz="1200" dirty="0" smtClean="0">
                <a:latin typeface="Comic Sans MS" panose="030F0702030302020204" pitchFamily="66" charset="0"/>
                <a:ea typeface="Calibri" panose="020F0502020204030204" pitchFamily="34" charset="0"/>
                <a:cs typeface="Times New Roman" panose="02020603050405020304" pitchFamily="18" charset="0"/>
              </a:rPr>
              <a:t>4</a:t>
            </a:r>
            <a:r>
              <a:rPr lang="en-GB" sz="1200" dirty="0">
                <a:latin typeface="Comic Sans MS" panose="030F0702030302020204" pitchFamily="66" charset="0"/>
                <a:ea typeface="Calibri" panose="020F0502020204030204" pitchFamily="34" charset="0"/>
                <a:cs typeface="Times New Roman" panose="02020603050405020304" pitchFamily="18" charset="0"/>
              </a:rPr>
              <a:t>. </a:t>
            </a:r>
            <a:r>
              <a:rPr lang="en-GB" sz="1400" dirty="0" smtClean="0">
                <a:latin typeface="Comic Sans MS" panose="030F0702030302020204" pitchFamily="66" charset="0"/>
                <a:ea typeface="Calibri" panose="020F0502020204030204" pitchFamily="34" charset="0"/>
                <a:cs typeface="Times New Roman" panose="02020603050405020304" pitchFamily="18" charset="0"/>
              </a:rPr>
              <a:t>We will use a range of materials to decorate our puppets based on one of the characters from the Little Red Riding Hood story. We will use different techniques to join the decorative pieces to our puppets. </a:t>
            </a:r>
            <a:endParaRPr lang="en-GB" sz="1400" dirty="0">
              <a:latin typeface="Comic Sans MS" panose="030F0702030302020204" pitchFamily="66" charset="0"/>
              <a:ea typeface="Calibri" panose="020F0502020204030204" pitchFamily="34" charset="0"/>
              <a:cs typeface="Times New Roman" panose="02020603050405020304" pitchFamily="18" charset="0"/>
            </a:endParaRPr>
          </a:p>
        </p:txBody>
      </p:sp>
      <p:sp>
        <p:nvSpPr>
          <p:cNvPr id="13" name="Right Arrow 12"/>
          <p:cNvSpPr>
            <a:spLocks/>
          </p:cNvSpPr>
          <p:nvPr/>
        </p:nvSpPr>
        <p:spPr>
          <a:xfrm rot="5400000">
            <a:off x="7353170" y="1978796"/>
            <a:ext cx="571982"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6" name="Text Box 2"/>
          <p:cNvSpPr txBox="1">
            <a:spLocks noChangeArrowheads="1"/>
          </p:cNvSpPr>
          <p:nvPr/>
        </p:nvSpPr>
        <p:spPr bwMode="auto">
          <a:xfrm>
            <a:off x="159846" y="1720308"/>
            <a:ext cx="3268193" cy="1099906"/>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Aft>
                <a:spcPts val="800"/>
              </a:spcAft>
            </a:pPr>
            <a:r>
              <a:rPr lang="en-GB" sz="2000" b="1" dirty="0" smtClean="0">
                <a:latin typeface="Comic Sans MS" panose="030F0702030302020204" pitchFamily="66" charset="0"/>
                <a:ea typeface="Calibri" panose="020F0502020204030204" pitchFamily="34" charset="0"/>
                <a:cs typeface="Times New Roman" panose="02020603050405020304" pitchFamily="18" charset="0"/>
              </a:rPr>
              <a:t>Spring 1 </a:t>
            </a:r>
            <a:r>
              <a:rPr lang="en-GB" sz="2000" b="1" dirty="0">
                <a:latin typeface="Comic Sans MS" panose="030F0702030302020204" pitchFamily="66" charset="0"/>
                <a:ea typeface="Calibri" panose="020F0502020204030204" pitchFamily="34" charset="0"/>
                <a:cs typeface="Times New Roman" panose="02020603050405020304" pitchFamily="18" charset="0"/>
              </a:rPr>
              <a:t>– </a:t>
            </a:r>
            <a:r>
              <a:rPr lang="en-GB" sz="2000" b="1" dirty="0" smtClean="0">
                <a:latin typeface="Comic Sans MS" panose="030F0702030302020204" pitchFamily="66" charset="0"/>
                <a:ea typeface="Calibri" panose="020F0502020204030204" pitchFamily="34" charset="0"/>
                <a:cs typeface="Times New Roman" panose="02020603050405020304" pitchFamily="18" charset="0"/>
              </a:rPr>
              <a:t>DT</a:t>
            </a:r>
          </a:p>
          <a:p>
            <a:pPr>
              <a:spcAft>
                <a:spcPts val="800"/>
              </a:spcAft>
            </a:pPr>
            <a:r>
              <a:rPr lang="en-GB" sz="2000" b="1" dirty="0" smtClean="0">
                <a:latin typeface="Comic Sans MS" panose="030F0702030302020204" pitchFamily="66" charset="0"/>
                <a:ea typeface="Calibri" panose="020F0502020204030204" pitchFamily="34" charset="0"/>
                <a:cs typeface="Times New Roman" panose="02020603050405020304" pitchFamily="18" charset="0"/>
              </a:rPr>
              <a:t>Joining techniques – creating a puppet.</a:t>
            </a:r>
            <a:endParaRPr lang="en-GB"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25" name="Right Arrow 24"/>
          <p:cNvSpPr>
            <a:spLocks/>
          </p:cNvSpPr>
          <p:nvPr/>
        </p:nvSpPr>
        <p:spPr>
          <a:xfrm rot="7700434">
            <a:off x="7007286" y="4324510"/>
            <a:ext cx="571982"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7" name="Right Arrow 16"/>
          <p:cNvSpPr>
            <a:spLocks/>
          </p:cNvSpPr>
          <p:nvPr/>
        </p:nvSpPr>
        <p:spPr>
          <a:xfrm>
            <a:off x="6359826" y="823963"/>
            <a:ext cx="686277" cy="582930"/>
          </a:xfrm>
          <a:prstGeom prst="rightArrow">
            <a:avLst/>
          </a:prstGeom>
          <a:solidFill>
            <a:srgbClr val="5B9BD5"/>
          </a:solidFill>
          <a:ln w="12700" cap="flat" cmpd="sng" algn="ctr">
            <a:solidFill>
              <a:srgbClr val="5B9BD5">
                <a:shade val="50000"/>
              </a:srgbClr>
            </a:solidFill>
            <a:prstDash val="solid"/>
            <a:miter lim="800000"/>
          </a:ln>
          <a:effectLst/>
        </p:spPr>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sp>
        <p:nvSpPr>
          <p:cNvPr id="19" name="Text Box 2"/>
          <p:cNvSpPr txBox="1">
            <a:spLocks noChangeArrowheads="1"/>
          </p:cNvSpPr>
          <p:nvPr/>
        </p:nvSpPr>
        <p:spPr bwMode="auto">
          <a:xfrm>
            <a:off x="6887260" y="2586049"/>
            <a:ext cx="2820199" cy="1680404"/>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noAutofit/>
          </a:bodyPr>
          <a:lstStyle/>
          <a:p>
            <a:pPr>
              <a:spcAft>
                <a:spcPts val="800"/>
              </a:spcAft>
            </a:pPr>
            <a:r>
              <a:rPr lang="en-GB" sz="1200" dirty="0">
                <a:latin typeface="Comic Sans MS" panose="030F0702030302020204" pitchFamily="66" charset="0"/>
                <a:ea typeface="Calibri" panose="020F0502020204030204" pitchFamily="34" charset="0"/>
                <a:cs typeface="Times New Roman" panose="02020603050405020304" pitchFamily="18" charset="0"/>
              </a:rPr>
              <a:t> </a:t>
            </a:r>
            <a:r>
              <a:rPr lang="en-GB" sz="1200" dirty="0" smtClean="0">
                <a:latin typeface="Comic Sans MS" panose="030F0702030302020204" pitchFamily="66" charset="0"/>
                <a:ea typeface="Calibri" panose="020F0502020204030204" pitchFamily="34" charset="0"/>
                <a:cs typeface="Times New Roman" panose="02020603050405020304" pitchFamily="18" charset="0"/>
              </a:rPr>
              <a:t>3.</a:t>
            </a:r>
            <a:r>
              <a:rPr lang="en-GB" sz="1200" dirty="0">
                <a:latin typeface="Comic Sans MS" panose="030F0702030302020204" pitchFamily="66" charset="0"/>
                <a:ea typeface="Calibri" panose="020F0502020204030204" pitchFamily="34" charset="0"/>
                <a:cs typeface="Times New Roman" panose="02020603050405020304" pitchFamily="18" charset="0"/>
              </a:rPr>
              <a:t> </a:t>
            </a:r>
            <a:r>
              <a:rPr lang="en-GB" sz="1400" dirty="0" smtClean="0">
                <a:latin typeface="Comic Sans MS" panose="030F0702030302020204" pitchFamily="66" charset="0"/>
                <a:ea typeface="Calibri" panose="020F0502020204030204" pitchFamily="34" charset="0"/>
                <a:cs typeface="Times New Roman" panose="02020603050405020304" pitchFamily="18" charset="0"/>
              </a:rPr>
              <a:t>We will carefully align the two pieces of fabric and choose our preferred method of joining (pinning, stapling or </a:t>
            </a:r>
            <a:r>
              <a:rPr lang="en-GB" sz="1400" dirty="0" err="1" smtClean="0">
                <a:latin typeface="Comic Sans MS" panose="030F0702030302020204" pitchFamily="66" charset="0"/>
                <a:ea typeface="Calibri" panose="020F0502020204030204" pitchFamily="34" charset="0"/>
                <a:cs typeface="Times New Roman" panose="02020603050405020304" pitchFamily="18" charset="0"/>
              </a:rPr>
              <a:t>glueing</a:t>
            </a:r>
            <a:r>
              <a:rPr lang="en-GB" sz="1400" dirty="0" smtClean="0">
                <a:latin typeface="Comic Sans MS" panose="030F0702030302020204" pitchFamily="66" charset="0"/>
                <a:ea typeface="Calibri" panose="020F0502020204030204" pitchFamily="34" charset="0"/>
                <a:cs typeface="Times New Roman" panose="02020603050405020304" pitchFamily="18" charset="0"/>
              </a:rPr>
              <a:t>) to connect the pieces of fabric together.</a:t>
            </a:r>
            <a:endParaRPr lang="en-GB" sz="1400" b="1" dirty="0" smtClean="0">
              <a:latin typeface="Comic Sans MS" panose="030F0702030302020204" pitchFamily="66" charset="0"/>
              <a:ea typeface="Calibri" panose="020F0502020204030204" pitchFamily="34" charset="0"/>
              <a:cs typeface="Times New Roman" panose="02020603050405020304" pitchFamily="18" charset="0"/>
            </a:endParaRPr>
          </a:p>
          <a:p>
            <a:pPr>
              <a:spcAft>
                <a:spcPts val="800"/>
              </a:spcAft>
            </a:pPr>
            <a:endParaRPr lang="en-GB" sz="1200" b="1" dirty="0">
              <a:latin typeface="Comic Sans MS" panose="030F0702030302020204" pitchFamily="66" charset="0"/>
              <a:ea typeface="Calibri" panose="020F0502020204030204" pitchFamily="34" charset="0"/>
              <a:cs typeface="Times New Roman" panose="02020603050405020304" pitchFamily="18" charset="0"/>
            </a:endParaRPr>
          </a:p>
          <a:p>
            <a:pPr>
              <a:spcAft>
                <a:spcPts val="800"/>
              </a:spcAft>
            </a:pPr>
            <a:endParaRPr lang="en-GB" sz="1200" dirty="0">
              <a:latin typeface="Comic Sans MS" panose="030F0702030302020204" pitchFamily="66" charset="0"/>
              <a:ea typeface="Calibri" panose="020F0502020204030204" pitchFamily="34" charset="0"/>
              <a:cs typeface="Times New Roman" panose="02020603050405020304" pitchFamily="18" charset="0"/>
            </a:endParaRPr>
          </a:p>
        </p:txBody>
      </p:sp>
      <p:pic>
        <p:nvPicPr>
          <p:cNvPr id="2" name="Picture 1"/>
          <p:cNvPicPr>
            <a:picLocks noChangeAspect="1"/>
          </p:cNvPicPr>
          <p:nvPr/>
        </p:nvPicPr>
        <p:blipFill>
          <a:blip r:embed="rId2"/>
          <a:stretch>
            <a:fillRect/>
          </a:stretch>
        </p:blipFill>
        <p:spPr>
          <a:xfrm>
            <a:off x="575477" y="97663"/>
            <a:ext cx="2131689" cy="1552575"/>
          </a:xfrm>
          <a:prstGeom prst="rect">
            <a:avLst/>
          </a:prstGeom>
        </p:spPr>
      </p:pic>
      <p:pic>
        <p:nvPicPr>
          <p:cNvPr id="3" name="Picture 2"/>
          <p:cNvPicPr>
            <a:picLocks noChangeAspect="1"/>
          </p:cNvPicPr>
          <p:nvPr/>
        </p:nvPicPr>
        <p:blipFill>
          <a:blip r:embed="rId3"/>
          <a:stretch>
            <a:fillRect/>
          </a:stretch>
        </p:blipFill>
        <p:spPr>
          <a:xfrm>
            <a:off x="159846" y="3091308"/>
            <a:ext cx="3603694" cy="1384753"/>
          </a:xfrm>
          <a:prstGeom prst="rect">
            <a:avLst/>
          </a:prstGeom>
        </p:spPr>
      </p:pic>
      <p:pic>
        <p:nvPicPr>
          <p:cNvPr id="4" name="Picture 3"/>
          <p:cNvPicPr>
            <a:picLocks noChangeAspect="1"/>
          </p:cNvPicPr>
          <p:nvPr/>
        </p:nvPicPr>
        <p:blipFill>
          <a:blip r:embed="rId4"/>
          <a:stretch>
            <a:fillRect/>
          </a:stretch>
        </p:blipFill>
        <p:spPr>
          <a:xfrm>
            <a:off x="7911297" y="1230999"/>
            <a:ext cx="764953" cy="956191"/>
          </a:xfrm>
          <a:prstGeom prst="rect">
            <a:avLst/>
          </a:prstGeom>
        </p:spPr>
      </p:pic>
      <p:pic>
        <p:nvPicPr>
          <p:cNvPr id="8" name="Picture 7"/>
          <p:cNvPicPr>
            <a:picLocks noChangeAspect="1"/>
          </p:cNvPicPr>
          <p:nvPr/>
        </p:nvPicPr>
        <p:blipFill>
          <a:blip r:embed="rId5"/>
          <a:stretch>
            <a:fillRect/>
          </a:stretch>
        </p:blipFill>
        <p:spPr>
          <a:xfrm>
            <a:off x="8786680" y="1406893"/>
            <a:ext cx="794848" cy="493468"/>
          </a:xfrm>
          <a:prstGeom prst="rect">
            <a:avLst/>
          </a:prstGeom>
        </p:spPr>
      </p:pic>
      <p:pic>
        <p:nvPicPr>
          <p:cNvPr id="15" name="Picture 14"/>
          <p:cNvPicPr>
            <a:picLocks noChangeAspect="1"/>
          </p:cNvPicPr>
          <p:nvPr/>
        </p:nvPicPr>
        <p:blipFill>
          <a:blip r:embed="rId6"/>
          <a:stretch>
            <a:fillRect/>
          </a:stretch>
        </p:blipFill>
        <p:spPr>
          <a:xfrm>
            <a:off x="3664288" y="1906526"/>
            <a:ext cx="2636191" cy="2397509"/>
          </a:xfrm>
          <a:prstGeom prst="rect">
            <a:avLst/>
          </a:prstGeom>
        </p:spPr>
      </p:pic>
      <p:sp>
        <p:nvSpPr>
          <p:cNvPr id="20" name="TextBox 19"/>
          <p:cNvSpPr txBox="1"/>
          <p:nvPr/>
        </p:nvSpPr>
        <p:spPr>
          <a:xfrm>
            <a:off x="406400" y="4729018"/>
            <a:ext cx="3257888" cy="1323439"/>
          </a:xfrm>
          <a:prstGeom prst="rect">
            <a:avLst/>
          </a:prstGeom>
          <a:noFill/>
        </p:spPr>
        <p:txBody>
          <a:bodyPr wrap="square" rtlCol="0">
            <a:spAutoFit/>
          </a:bodyPr>
          <a:lstStyle/>
          <a:p>
            <a:r>
              <a:rPr lang="en-GB" sz="1600" dirty="0" smtClean="0">
                <a:latin typeface="Comic Sans MS" panose="030F0702030302020204" pitchFamily="66" charset="0"/>
              </a:rPr>
              <a:t>5. We will stand in a circle and look at others puppets saying what we like about each others’ puppets. We will then evaluate our own puppets.</a:t>
            </a:r>
            <a:r>
              <a:rPr lang="en-GB" sz="1200" dirty="0" smtClean="0">
                <a:latin typeface="Comic Sans MS" panose="030F0702030302020204" pitchFamily="66" charset="0"/>
              </a:rPr>
              <a:t> </a:t>
            </a:r>
            <a:endParaRPr lang="en-GB" sz="1600" dirty="0"/>
          </a:p>
        </p:txBody>
      </p:sp>
      <p:sp>
        <p:nvSpPr>
          <p:cNvPr id="24" name="Action Button: Custom 23">
            <a:hlinkClick r:id="" action="ppaction://noaction" highlightClick="1"/>
          </p:cNvPr>
          <p:cNvSpPr/>
          <p:nvPr/>
        </p:nvSpPr>
        <p:spPr>
          <a:xfrm>
            <a:off x="159846" y="4729018"/>
            <a:ext cx="3504442" cy="1576395"/>
          </a:xfrm>
          <a:prstGeom prst="actionButtonBlank">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p:cNvPicPr>
            <a:picLocks noChangeAspect="1"/>
          </p:cNvPicPr>
          <p:nvPr/>
        </p:nvPicPr>
        <p:blipFill>
          <a:blip r:embed="rId7"/>
          <a:stretch>
            <a:fillRect/>
          </a:stretch>
        </p:blipFill>
        <p:spPr>
          <a:xfrm rot="10800000">
            <a:off x="3774341" y="5209340"/>
            <a:ext cx="701101" cy="615749"/>
          </a:xfrm>
          <a:prstGeom prst="rect">
            <a:avLst/>
          </a:prstGeom>
        </p:spPr>
      </p:pic>
    </p:spTree>
    <p:extLst>
      <p:ext uri="{BB962C8B-B14F-4D97-AF65-F5344CB8AC3E}">
        <p14:creationId xmlns:p14="http://schemas.microsoft.com/office/powerpoint/2010/main" val="256764372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1230</TotalTime>
  <Words>178</Words>
  <Application>Microsoft Office PowerPoint</Application>
  <PresentationFormat>A4 Paper (210x297 mm)</PresentationFormat>
  <Paragraphs>8</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Comic Sans MS</vt:lpstr>
      <vt:lpstr>Times New Roman</vt:lpstr>
      <vt:lpstr>Office Theme</vt:lpstr>
      <vt:lpstr>PowerPoint Presentation</vt:lpstr>
    </vt:vector>
  </TitlesOfParts>
  <Company>User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Kate Armitage</dc:creator>
  <cp:lastModifiedBy>Windows User</cp:lastModifiedBy>
  <cp:revision>94</cp:revision>
  <dcterms:created xsi:type="dcterms:W3CDTF">2021-01-17T21:08:28Z</dcterms:created>
  <dcterms:modified xsi:type="dcterms:W3CDTF">2023-01-04T12:08:13Z</dcterms:modified>
</cp:coreProperties>
</file>