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0A8D35-FD18-4408-A6B5-9C882A047187}" v="2" dt="2026-03-20T10:19:55.2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110" d="100"/>
          <a:sy n="110" d="100"/>
        </p:scale>
        <p:origin x="52" y="-9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lley Gyte" userId="864e9db2-39e0-417b-b1e5-e97a55f08ec5" providerId="ADAL" clId="{DE260F05-FE0F-4132-B911-5D50B0CFE1FB}"/>
    <pc:docChg chg="custSel modSld">
      <pc:chgData name="Shelley Gyte" userId="864e9db2-39e0-417b-b1e5-e97a55f08ec5" providerId="ADAL" clId="{DE260F05-FE0F-4132-B911-5D50B0CFE1FB}" dt="2026-03-20T10:19:57.837" v="6" actId="1076"/>
      <pc:docMkLst>
        <pc:docMk/>
      </pc:docMkLst>
      <pc:sldChg chg="addSp delSp modSp mod">
        <pc:chgData name="Shelley Gyte" userId="864e9db2-39e0-417b-b1e5-e97a55f08ec5" providerId="ADAL" clId="{DE260F05-FE0F-4132-B911-5D50B0CFE1FB}" dt="2026-03-20T10:19:57.837" v="6" actId="1076"/>
        <pc:sldMkLst>
          <pc:docMk/>
          <pc:sldMk cId="2567643725" sldId="256"/>
        </pc:sldMkLst>
        <pc:picChg chg="del">
          <ac:chgData name="Shelley Gyte" userId="864e9db2-39e0-417b-b1e5-e97a55f08ec5" providerId="ADAL" clId="{DE260F05-FE0F-4132-B911-5D50B0CFE1FB}" dt="2026-03-20T10:19:47.315" v="0" actId="478"/>
          <ac:picMkLst>
            <pc:docMk/>
            <pc:sldMk cId="2567643725" sldId="256"/>
            <ac:picMk id="2" creationId="{4E497C5B-8A20-4753-6A69-5FB60A2CDCA9}"/>
          </ac:picMkLst>
        </pc:picChg>
        <pc:picChg chg="add mod">
          <ac:chgData name="Shelley Gyte" userId="864e9db2-39e0-417b-b1e5-e97a55f08ec5" providerId="ADAL" clId="{DE260F05-FE0F-4132-B911-5D50B0CFE1FB}" dt="2026-03-20T10:19:54.096" v="4" actId="1076"/>
          <ac:picMkLst>
            <pc:docMk/>
            <pc:sldMk cId="2567643725" sldId="256"/>
            <ac:picMk id="5" creationId="{7AE421A5-0FA8-AD07-F8D8-BBB3B2E96472}"/>
          </ac:picMkLst>
        </pc:picChg>
        <pc:picChg chg="del">
          <ac:chgData name="Shelley Gyte" userId="864e9db2-39e0-417b-b1e5-e97a55f08ec5" providerId="ADAL" clId="{DE260F05-FE0F-4132-B911-5D50B0CFE1FB}" dt="2026-03-20T10:19:48.299" v="1" actId="478"/>
          <ac:picMkLst>
            <pc:docMk/>
            <pc:sldMk cId="2567643725" sldId="256"/>
            <ac:picMk id="9" creationId="{02AB02E9-0FB7-8D72-DBF6-72A070D4EAA8}"/>
          </ac:picMkLst>
        </pc:picChg>
        <pc:picChg chg="add mod">
          <ac:chgData name="Shelley Gyte" userId="864e9db2-39e0-417b-b1e5-e97a55f08ec5" providerId="ADAL" clId="{DE260F05-FE0F-4132-B911-5D50B0CFE1FB}" dt="2026-03-20T10:19:57.837" v="6" actId="1076"/>
          <ac:picMkLst>
            <pc:docMk/>
            <pc:sldMk cId="2567643725" sldId="256"/>
            <ac:picMk id="10" creationId="{93391BE4-91AC-9CC0-2875-13852017314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822746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953495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347BDB-0AC3-4C3C-BE1A-37C9BB360E53}"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912173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347BDB-0AC3-4C3C-BE1A-37C9BB360E53}"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614100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347BDB-0AC3-4C3C-BE1A-37C9BB360E53}" type="datetimeFigureOut">
              <a:rPr lang="en-GB" smtClean="0"/>
              <a:t>20/03/2026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42661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347BDB-0AC3-4C3C-BE1A-37C9BB360E53}" type="datetimeFigureOut">
              <a:rPr lang="en-GB" smtClean="0"/>
              <a:t>20/03/2026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769532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347BDB-0AC3-4C3C-BE1A-37C9BB360E53}" type="datetimeFigureOut">
              <a:rPr lang="en-GB" smtClean="0"/>
              <a:t>20/03/2026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55901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606920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3520803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983199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3391189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347BDB-0AC3-4C3C-BE1A-37C9BB360E53}" type="datetimeFigureOut">
              <a:rPr lang="en-GB" smtClean="0"/>
              <a:t>20/03/2026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D23DCA-791A-4039-B15E-6CCA353FAEB3}" type="slidenum">
              <a:rPr lang="en-GB" smtClean="0"/>
              <a:t>‹#›</a:t>
            </a:fld>
            <a:endParaRPr lang="en-GB"/>
          </a:p>
        </p:txBody>
      </p:sp>
    </p:spTree>
    <p:extLst>
      <p:ext uri="{BB962C8B-B14F-4D97-AF65-F5344CB8AC3E}">
        <p14:creationId xmlns:p14="http://schemas.microsoft.com/office/powerpoint/2010/main" val="182759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23648" y="205895"/>
            <a:ext cx="1970715" cy="184923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1.</a:t>
            </a:r>
          </a:p>
          <a:p>
            <a:r>
              <a:rPr lang="en-GB" sz="1100" b="1" dirty="0">
                <a:latin typeface="Comic Sans MS" panose="030F0702030302020204" pitchFamily="66" charset="0"/>
              </a:rPr>
              <a:t>History: The Plague</a:t>
            </a:r>
            <a:endParaRPr lang="en-GB" sz="1100" dirty="0">
              <a:latin typeface="Comic Sans MS" panose="030F0702030302020204" pitchFamily="66" charset="0"/>
            </a:endParaRPr>
          </a:p>
          <a:p>
            <a:pPr>
              <a:lnSpc>
                <a:spcPct val="107000"/>
              </a:lnSpc>
              <a:spcAft>
                <a:spcPts val="80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We will learn about how people in the 1600s kept themselves clean and healthy and compare this with how people keep themselves clean and healthy today.</a:t>
            </a:r>
          </a:p>
        </p:txBody>
      </p:sp>
      <p:sp>
        <p:nvSpPr>
          <p:cNvPr id="6" name="Text Box 6"/>
          <p:cNvSpPr txBox="1">
            <a:spLocks noChangeArrowheads="1"/>
          </p:cNvSpPr>
          <p:nvPr/>
        </p:nvSpPr>
        <p:spPr bwMode="auto">
          <a:xfrm>
            <a:off x="2524125" y="205894"/>
            <a:ext cx="2428875" cy="166113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pPr>
            <a:r>
              <a:rPr lang="en-GB" sz="1100" b="1" dirty="0">
                <a:latin typeface="Comic Sans MS" panose="030F0702030302020204" pitchFamily="66" charset="0"/>
                <a:ea typeface="Calibri" panose="020F0502020204030204" pitchFamily="34" charset="0"/>
                <a:cs typeface="Times New Roman" panose="02020603050405020304" pitchFamily="18" charset="0"/>
              </a:rPr>
              <a:t>Week 2.</a:t>
            </a:r>
          </a:p>
          <a:p>
            <a:pPr>
              <a:lnSpc>
                <a:spcPct val="107000"/>
              </a:lnSpc>
            </a:pPr>
            <a:endParaRPr lang="en-GB" sz="1100" b="1"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pPr>
            <a:r>
              <a:rPr lang="en-GB" sz="1100" b="1" dirty="0">
                <a:latin typeface="Comic Sans MS" panose="030F0702030302020204" pitchFamily="66" charset="0"/>
                <a:ea typeface="Calibri" panose="020F0502020204030204" pitchFamily="34" charset="0"/>
                <a:cs typeface="Times New Roman" panose="02020603050405020304" pitchFamily="18" charset="0"/>
              </a:rPr>
              <a:t>History: </a:t>
            </a:r>
          </a:p>
          <a:p>
            <a:pPr>
              <a:lnSpc>
                <a:spcPct val="107000"/>
              </a:lnSpc>
            </a:pPr>
            <a:r>
              <a:rPr lang="en-GB" sz="1100" dirty="0">
                <a:latin typeface="Comic Sans MS" panose="030F0702030302020204" pitchFamily="66" charset="0"/>
                <a:ea typeface="Calibri" panose="020F0502020204030204" pitchFamily="34" charset="0"/>
                <a:cs typeface="Times New Roman" panose="02020603050405020304" pitchFamily="18" charset="0"/>
              </a:rPr>
              <a:t>We will look at the origins of the plague in the 1600s and previous outbreaks of the Black Death. We will learn about how the plague spread and the places that the plague spread to.</a:t>
            </a:r>
          </a:p>
          <a:p>
            <a:endParaRPr lang="en-GB" sz="11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Text Box 17"/>
          <p:cNvSpPr txBox="1">
            <a:spLocks noChangeArrowheads="1"/>
          </p:cNvSpPr>
          <p:nvPr/>
        </p:nvSpPr>
        <p:spPr bwMode="auto">
          <a:xfrm>
            <a:off x="5740271" y="201284"/>
            <a:ext cx="2029799" cy="170021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3. </a:t>
            </a:r>
          </a:p>
          <a:p>
            <a:r>
              <a:rPr lang="en-GB" sz="1100" b="1" dirty="0">
                <a:latin typeface="Comic Sans MS" panose="030F0702030302020204" pitchFamily="66" charset="0"/>
                <a:ea typeface="Calibri" panose="020F0502020204030204" pitchFamily="34" charset="0"/>
                <a:cs typeface="Times New Roman" panose="02020603050405020304" pitchFamily="18" charset="0"/>
              </a:rPr>
              <a:t>Geography:</a:t>
            </a:r>
            <a:r>
              <a:rPr lang="en-GB" sz="1100" dirty="0">
                <a:latin typeface="Comic Sans MS" panose="030F0702030302020204" pitchFamily="66" charset="0"/>
                <a:ea typeface="Calibri" panose="020F0502020204030204" pitchFamily="34" charset="0"/>
                <a:cs typeface="Times New Roman" panose="02020603050405020304" pitchFamily="18" charset="0"/>
              </a:rPr>
              <a:t>.</a:t>
            </a:r>
          </a:p>
          <a:p>
            <a:r>
              <a:rPr lang="en-GB" sz="1100" dirty="0">
                <a:latin typeface="Comic Sans MS" panose="030F0702030302020204" pitchFamily="66" charset="0"/>
                <a:ea typeface="Calibri" panose="020F0502020204030204" pitchFamily="34" charset="0"/>
                <a:cs typeface="Times New Roman" panose="02020603050405020304" pitchFamily="18" charset="0"/>
              </a:rPr>
              <a:t>We will locate the places that the plague spread to on a map of the United Kingdom. We will discuss the directions the plague spread in and explain these using directional vocabulary.</a:t>
            </a:r>
          </a:p>
        </p:txBody>
      </p:sp>
      <p:sp>
        <p:nvSpPr>
          <p:cNvPr id="8" name="Text Box 16"/>
          <p:cNvSpPr txBox="1">
            <a:spLocks noChangeArrowheads="1"/>
          </p:cNvSpPr>
          <p:nvPr/>
        </p:nvSpPr>
        <p:spPr bwMode="auto">
          <a:xfrm>
            <a:off x="7940800" y="181338"/>
            <a:ext cx="1754606" cy="187379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4.</a:t>
            </a:r>
          </a:p>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History:</a:t>
            </a:r>
            <a:r>
              <a:rPr lang="en-GB" sz="1100" dirty="0">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We will learn how the plague came to London and how it spread  there. We will use our knowledge of London in the 1600s to help us explain this.</a:t>
            </a:r>
          </a:p>
        </p:txBody>
      </p:sp>
      <p:sp>
        <p:nvSpPr>
          <p:cNvPr id="16" name="Text Box 2"/>
          <p:cNvSpPr txBox="1">
            <a:spLocks noChangeArrowheads="1"/>
          </p:cNvSpPr>
          <p:nvPr/>
        </p:nvSpPr>
        <p:spPr bwMode="auto">
          <a:xfrm>
            <a:off x="232464" y="2140489"/>
            <a:ext cx="3171419" cy="470393"/>
          </a:xfrm>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spcAft>
                <a:spcPts val="80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Year 2 Summer 1: The Plague</a:t>
            </a:r>
          </a:p>
        </p:txBody>
      </p:sp>
      <p:sp>
        <p:nvSpPr>
          <p:cNvPr id="18" name="TextBox 17"/>
          <p:cNvSpPr txBox="1"/>
          <p:nvPr/>
        </p:nvSpPr>
        <p:spPr>
          <a:xfrm>
            <a:off x="690561" y="2696236"/>
            <a:ext cx="2186334" cy="307777"/>
          </a:xfrm>
          <a:prstGeom prst="rect">
            <a:avLst/>
          </a:prstGeom>
          <a:noFill/>
          <a:ln w="38100">
            <a:solidFill>
              <a:schemeClr val="tx1"/>
            </a:solidFill>
          </a:ln>
        </p:spPr>
        <p:txBody>
          <a:bodyPr wrap="square" rtlCol="0">
            <a:spAutoFit/>
          </a:bodyPr>
          <a:lstStyle/>
          <a:p>
            <a:pPr algn="ctr"/>
            <a:r>
              <a:rPr lang="en-GB" sz="1400" dirty="0">
                <a:latin typeface="Comic Sans MS" panose="030F0702030302020204" pitchFamily="66" charset="0"/>
                <a:ea typeface="Calibri" panose="020F0502020204030204" pitchFamily="34" charset="0"/>
                <a:cs typeface="Times New Roman" panose="02020603050405020304" pitchFamily="18" charset="0"/>
              </a:rPr>
              <a:t>Power and Governance</a:t>
            </a:r>
          </a:p>
        </p:txBody>
      </p:sp>
      <p:sp>
        <p:nvSpPr>
          <p:cNvPr id="21" name="Text Box 2"/>
          <p:cNvSpPr txBox="1">
            <a:spLocks noChangeArrowheads="1"/>
          </p:cNvSpPr>
          <p:nvPr/>
        </p:nvSpPr>
        <p:spPr bwMode="auto">
          <a:xfrm>
            <a:off x="7174375" y="3425171"/>
            <a:ext cx="2497325" cy="153132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6.</a:t>
            </a:r>
          </a:p>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Geography:</a:t>
            </a:r>
          </a:p>
          <a:p>
            <a:pPr>
              <a:lnSpc>
                <a:spcPct val="107000"/>
              </a:lnSpc>
              <a:spcAft>
                <a:spcPts val="80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We will locate Eyam on a map of the UK. Then on a map of Eyam, we will look at where the plague started and in which direction it spread.</a:t>
            </a:r>
          </a:p>
        </p:txBody>
      </p:sp>
      <p:sp>
        <p:nvSpPr>
          <p:cNvPr id="3" name="TextBox 2"/>
          <p:cNvSpPr txBox="1"/>
          <p:nvPr/>
        </p:nvSpPr>
        <p:spPr>
          <a:xfrm>
            <a:off x="201539" y="3089366"/>
            <a:ext cx="3193426" cy="2308324"/>
          </a:xfrm>
          <a:prstGeom prst="rect">
            <a:avLst/>
          </a:prstGeom>
          <a:ln w="38100"/>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b="1" dirty="0">
                <a:latin typeface="Comic Sans MS" panose="030F0702030302020204" pitchFamily="66" charset="0"/>
              </a:rPr>
              <a:t>Key Concepts:</a:t>
            </a:r>
          </a:p>
          <a:p>
            <a:endParaRPr lang="en-GB" sz="1200" b="1" dirty="0">
              <a:latin typeface="Comic Sans MS" panose="030F0702030302020204" pitchFamily="66" charset="0"/>
            </a:endParaRPr>
          </a:p>
          <a:p>
            <a:r>
              <a:rPr lang="en-GB" sz="1200" b="1" dirty="0">
                <a:latin typeface="Comic Sans MS" panose="030F0702030302020204" pitchFamily="66" charset="0"/>
              </a:rPr>
              <a:t>History:</a:t>
            </a:r>
          </a:p>
          <a:p>
            <a:r>
              <a:rPr lang="en-GB" sz="1200" dirty="0">
                <a:latin typeface="Comic Sans MS" panose="030F0702030302020204" pitchFamily="66" charset="0"/>
              </a:rPr>
              <a:t>Use artefacts, pictures, stories and online sources to find out about the past.</a:t>
            </a:r>
          </a:p>
          <a:p>
            <a:r>
              <a:rPr lang="en-GB" sz="1200" dirty="0">
                <a:latin typeface="Comic Sans MS" panose="030F0702030302020204" pitchFamily="66" charset="0"/>
              </a:rPr>
              <a:t>Describe historical events and significant people from the past.</a:t>
            </a:r>
          </a:p>
          <a:p>
            <a:endParaRPr lang="en-GB" sz="1200" dirty="0">
              <a:latin typeface="Comic Sans MS" panose="030F0702030302020204" pitchFamily="66" charset="0"/>
            </a:endParaRPr>
          </a:p>
          <a:p>
            <a:r>
              <a:rPr lang="en-GB" sz="1200" b="1" dirty="0">
                <a:latin typeface="Comic Sans MS" panose="030F0702030302020204" pitchFamily="66" charset="0"/>
              </a:rPr>
              <a:t>Geography: </a:t>
            </a:r>
            <a:r>
              <a:rPr lang="en-GB" sz="1200" dirty="0">
                <a:latin typeface="Comic Sans MS" panose="030F0702030302020204" pitchFamily="66" charset="0"/>
              </a:rPr>
              <a:t>Use basic geographical vocabulary to refer to human and natural features.</a:t>
            </a:r>
            <a:r>
              <a:rPr lang="en-GB" sz="1200" b="1" dirty="0">
                <a:latin typeface="Comic Sans MS" panose="030F0702030302020204" pitchFamily="66" charset="0"/>
              </a:rPr>
              <a:t> </a:t>
            </a:r>
          </a:p>
          <a:p>
            <a:r>
              <a:rPr lang="en-GB" sz="1200" dirty="0">
                <a:solidFill>
                  <a:schemeClr val="tx1"/>
                </a:solidFill>
                <a:latin typeface="Comic Sans MS" panose="030F0702030302020204" pitchFamily="66" charset="0"/>
              </a:rPr>
              <a:t>Ask and answer geographical questions</a:t>
            </a:r>
            <a:r>
              <a:rPr lang="en-GB" sz="1200" dirty="0">
                <a:solidFill>
                  <a:srgbClr val="FF0000"/>
                </a:solidFill>
                <a:latin typeface="Comic Sans MS" panose="030F0702030302020204" pitchFamily="66" charset="0"/>
              </a:rPr>
              <a:t>.</a:t>
            </a:r>
            <a:endParaRPr lang="en-GB" sz="1200" b="1" dirty="0">
              <a:solidFill>
                <a:srgbClr val="FF0000"/>
              </a:solidFill>
              <a:latin typeface="Comic Sans MS" panose="030F0702030302020204" pitchFamily="66" charset="0"/>
            </a:endParaRPr>
          </a:p>
        </p:txBody>
      </p:sp>
      <p:sp>
        <p:nvSpPr>
          <p:cNvPr id="20" name="Text Box 2"/>
          <p:cNvSpPr txBox="1">
            <a:spLocks noChangeArrowheads="1"/>
          </p:cNvSpPr>
          <p:nvPr/>
        </p:nvSpPr>
        <p:spPr bwMode="auto">
          <a:xfrm>
            <a:off x="7218577" y="2177542"/>
            <a:ext cx="2497325" cy="11252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5.</a:t>
            </a:r>
            <a:r>
              <a:rPr lang="en-GB" sz="1100" b="1" dirty="0">
                <a:latin typeface="Comic Sans MS" panose="030F0702030302020204" pitchFamily="66" charset="0"/>
              </a:rPr>
              <a:t> </a:t>
            </a:r>
          </a:p>
          <a:p>
            <a:pPr>
              <a:lnSpc>
                <a:spcPct val="107000"/>
              </a:lnSpc>
              <a:spcAft>
                <a:spcPts val="800"/>
              </a:spcAft>
            </a:pPr>
            <a:r>
              <a:rPr lang="en-GB" sz="1100" b="1" dirty="0">
                <a:latin typeface="Comic Sans MS" panose="030F0702030302020204" pitchFamily="66" charset="0"/>
              </a:rPr>
              <a:t>History:</a:t>
            </a:r>
          </a:p>
          <a:p>
            <a:pPr>
              <a:lnSpc>
                <a:spcPct val="107000"/>
              </a:lnSpc>
              <a:spcAft>
                <a:spcPts val="80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We will learn what Samuel Pepys wrote about the plague in his diary.</a:t>
            </a:r>
          </a:p>
        </p:txBody>
      </p:sp>
      <p:sp>
        <p:nvSpPr>
          <p:cNvPr id="22" name="Right Arrow 21"/>
          <p:cNvSpPr>
            <a:spLocks/>
          </p:cNvSpPr>
          <p:nvPr/>
        </p:nvSpPr>
        <p:spPr>
          <a:xfrm>
            <a:off x="1965201" y="848355"/>
            <a:ext cx="600919"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1" name="Picture 10">
            <a:extLst>
              <a:ext uri="{FF2B5EF4-FFF2-40B4-BE49-F238E27FC236}">
                <a16:creationId xmlns:a16="http://schemas.microsoft.com/office/drawing/2014/main" id="{EF63E4AC-BD90-3168-53BE-AE7169BDC3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2786" y="209059"/>
            <a:ext cx="647700" cy="1077595"/>
          </a:xfrm>
          <a:prstGeom prst="rect">
            <a:avLst/>
          </a:prstGeom>
        </p:spPr>
      </p:pic>
      <p:pic>
        <p:nvPicPr>
          <p:cNvPr id="12" name="Picture 11">
            <a:extLst>
              <a:ext uri="{FF2B5EF4-FFF2-40B4-BE49-F238E27FC236}">
                <a16:creationId xmlns:a16="http://schemas.microsoft.com/office/drawing/2014/main" id="{86C2A73C-4122-FB31-A268-61CA435105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6778" y="2207529"/>
            <a:ext cx="646430" cy="1076325"/>
          </a:xfrm>
          <a:prstGeom prst="rect">
            <a:avLst/>
          </a:prstGeom>
        </p:spPr>
      </p:pic>
      <p:pic>
        <p:nvPicPr>
          <p:cNvPr id="14" name="Picture 13">
            <a:extLst>
              <a:ext uri="{FF2B5EF4-FFF2-40B4-BE49-F238E27FC236}">
                <a16:creationId xmlns:a16="http://schemas.microsoft.com/office/drawing/2014/main" id="{3448DD99-1C27-CB8B-BABE-37FCB77FEA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7929" y="2191474"/>
            <a:ext cx="676275" cy="1125220"/>
          </a:xfrm>
          <a:prstGeom prst="rect">
            <a:avLst/>
          </a:prstGeom>
        </p:spPr>
      </p:pic>
      <p:pic>
        <p:nvPicPr>
          <p:cNvPr id="17" name="Picture 16">
            <a:extLst>
              <a:ext uri="{FF2B5EF4-FFF2-40B4-BE49-F238E27FC236}">
                <a16:creationId xmlns:a16="http://schemas.microsoft.com/office/drawing/2014/main" id="{F669D609-F85D-F762-248D-7C6615626E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10177" y="3765871"/>
            <a:ext cx="676275" cy="1125934"/>
          </a:xfrm>
          <a:prstGeom prst="rect">
            <a:avLst/>
          </a:prstGeom>
        </p:spPr>
      </p:pic>
      <p:pic>
        <p:nvPicPr>
          <p:cNvPr id="28" name="Picture 27">
            <a:extLst>
              <a:ext uri="{FF2B5EF4-FFF2-40B4-BE49-F238E27FC236}">
                <a16:creationId xmlns:a16="http://schemas.microsoft.com/office/drawing/2014/main" id="{1E81D030-CD80-F435-573C-A9489560D3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4944" y="3749085"/>
            <a:ext cx="676274" cy="1125092"/>
          </a:xfrm>
          <a:prstGeom prst="rect">
            <a:avLst/>
          </a:prstGeom>
        </p:spPr>
      </p:pic>
      <p:sp>
        <p:nvSpPr>
          <p:cNvPr id="13" name="Right Arrow 12"/>
          <p:cNvSpPr>
            <a:spLocks/>
          </p:cNvSpPr>
          <p:nvPr/>
        </p:nvSpPr>
        <p:spPr>
          <a:xfrm rot="5400000">
            <a:off x="8270554" y="3206580"/>
            <a:ext cx="552077"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27" name="Picture 26">
            <a:extLst>
              <a:ext uri="{FF2B5EF4-FFF2-40B4-BE49-F238E27FC236}">
                <a16:creationId xmlns:a16="http://schemas.microsoft.com/office/drawing/2014/main" id="{FA058120-835D-4FBC-C57E-BDF8A1350675}"/>
              </a:ext>
            </a:extLst>
          </p:cNvPr>
          <p:cNvPicPr>
            <a:picLocks noChangeAspect="1"/>
          </p:cNvPicPr>
          <p:nvPr/>
        </p:nvPicPr>
        <p:blipFill>
          <a:blip r:embed="rId7"/>
          <a:stretch>
            <a:fillRect/>
          </a:stretch>
        </p:blipFill>
        <p:spPr>
          <a:xfrm>
            <a:off x="3474667" y="1933424"/>
            <a:ext cx="2195819" cy="2584147"/>
          </a:xfrm>
          <a:prstGeom prst="rect">
            <a:avLst/>
          </a:prstGeom>
        </p:spPr>
      </p:pic>
      <p:sp>
        <p:nvSpPr>
          <p:cNvPr id="29" name="Right Arrow 24">
            <a:extLst>
              <a:ext uri="{FF2B5EF4-FFF2-40B4-BE49-F238E27FC236}">
                <a16:creationId xmlns:a16="http://schemas.microsoft.com/office/drawing/2014/main" id="{DE42C6F3-A9DC-8A6C-38D7-5629B87130DA}"/>
              </a:ext>
            </a:extLst>
          </p:cNvPr>
          <p:cNvSpPr>
            <a:spLocks/>
          </p:cNvSpPr>
          <p:nvPr/>
        </p:nvSpPr>
        <p:spPr>
          <a:xfrm>
            <a:off x="7469610" y="1008264"/>
            <a:ext cx="600919"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0" name="Text Box 2">
            <a:extLst>
              <a:ext uri="{FF2B5EF4-FFF2-40B4-BE49-F238E27FC236}">
                <a16:creationId xmlns:a16="http://schemas.microsoft.com/office/drawing/2014/main" id="{A297794B-760B-26E5-CA3C-3070BDA7E6A6}"/>
              </a:ext>
            </a:extLst>
          </p:cNvPr>
          <p:cNvSpPr txBox="1">
            <a:spLocks noChangeArrowheads="1"/>
          </p:cNvSpPr>
          <p:nvPr/>
        </p:nvSpPr>
        <p:spPr bwMode="auto">
          <a:xfrm>
            <a:off x="6048375" y="5078908"/>
            <a:ext cx="3647030" cy="146476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7.</a:t>
            </a:r>
          </a:p>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History and Geography:</a:t>
            </a:r>
          </a:p>
          <a:p>
            <a:pPr>
              <a:lnSpc>
                <a:spcPct val="107000"/>
              </a:lnSpc>
              <a:spcAft>
                <a:spcPts val="80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We will visit Eyam, looking at the houses where the plague started and where it spread to. We will also visit the church and the boundary stone and discover why these are significant.</a:t>
            </a:r>
          </a:p>
        </p:txBody>
      </p:sp>
      <p:sp>
        <p:nvSpPr>
          <p:cNvPr id="32" name="Text Box 2">
            <a:extLst>
              <a:ext uri="{FF2B5EF4-FFF2-40B4-BE49-F238E27FC236}">
                <a16:creationId xmlns:a16="http://schemas.microsoft.com/office/drawing/2014/main" id="{0B6F6A79-689F-014C-0C55-9767F6EEEA25}"/>
              </a:ext>
            </a:extLst>
          </p:cNvPr>
          <p:cNvSpPr txBox="1">
            <a:spLocks noChangeArrowheads="1"/>
          </p:cNvSpPr>
          <p:nvPr/>
        </p:nvSpPr>
        <p:spPr bwMode="auto">
          <a:xfrm>
            <a:off x="241508" y="5501836"/>
            <a:ext cx="3171419" cy="115026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9.</a:t>
            </a:r>
          </a:p>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History</a:t>
            </a:r>
            <a:r>
              <a:rPr lang="en-GB" sz="1100" dirty="0">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We will learn about how the plague ended and link this to our learning about the Great Fire of London.</a:t>
            </a:r>
          </a:p>
        </p:txBody>
      </p:sp>
      <p:sp>
        <p:nvSpPr>
          <p:cNvPr id="33" name="Text Box 2">
            <a:extLst>
              <a:ext uri="{FF2B5EF4-FFF2-40B4-BE49-F238E27FC236}">
                <a16:creationId xmlns:a16="http://schemas.microsoft.com/office/drawing/2014/main" id="{114122BD-60AA-4742-87BD-8FAA811B2ADF}"/>
              </a:ext>
            </a:extLst>
          </p:cNvPr>
          <p:cNvSpPr txBox="1">
            <a:spLocks noChangeArrowheads="1"/>
          </p:cNvSpPr>
          <p:nvPr/>
        </p:nvSpPr>
        <p:spPr bwMode="auto">
          <a:xfrm>
            <a:off x="3705225" y="4678608"/>
            <a:ext cx="1895474" cy="197349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Week 8.</a:t>
            </a:r>
          </a:p>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History:</a:t>
            </a:r>
          </a:p>
          <a:p>
            <a:pPr>
              <a:lnSpc>
                <a:spcPct val="107000"/>
              </a:lnSpc>
              <a:spcAft>
                <a:spcPts val="80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We will discuss our learning from our visit to Eyam. We will write up what we have learned about the plague came to Eyam, what happened as a result and how it ended.</a:t>
            </a:r>
          </a:p>
        </p:txBody>
      </p:sp>
      <p:sp>
        <p:nvSpPr>
          <p:cNvPr id="34" name="Right Arrow 21">
            <a:extLst>
              <a:ext uri="{FF2B5EF4-FFF2-40B4-BE49-F238E27FC236}">
                <a16:creationId xmlns:a16="http://schemas.microsoft.com/office/drawing/2014/main" id="{8CF00740-F757-7722-8822-EDB5847993A9}"/>
              </a:ext>
            </a:extLst>
          </p:cNvPr>
          <p:cNvSpPr>
            <a:spLocks/>
          </p:cNvSpPr>
          <p:nvPr/>
        </p:nvSpPr>
        <p:spPr>
          <a:xfrm>
            <a:off x="5046176" y="1318574"/>
            <a:ext cx="600919"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5" name="Right Arrow 21">
            <a:extLst>
              <a:ext uri="{FF2B5EF4-FFF2-40B4-BE49-F238E27FC236}">
                <a16:creationId xmlns:a16="http://schemas.microsoft.com/office/drawing/2014/main" id="{B9F18161-4D89-D10A-73A0-0893C5259CDE}"/>
              </a:ext>
            </a:extLst>
          </p:cNvPr>
          <p:cNvSpPr>
            <a:spLocks/>
          </p:cNvSpPr>
          <p:nvPr/>
        </p:nvSpPr>
        <p:spPr>
          <a:xfrm rot="5400000">
            <a:off x="8915934" y="1876028"/>
            <a:ext cx="600919"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6" name="Right Arrow 21">
            <a:extLst>
              <a:ext uri="{FF2B5EF4-FFF2-40B4-BE49-F238E27FC236}">
                <a16:creationId xmlns:a16="http://schemas.microsoft.com/office/drawing/2014/main" id="{6029A85A-A0BA-D4A3-A958-345F7D4903AF}"/>
              </a:ext>
            </a:extLst>
          </p:cNvPr>
          <p:cNvSpPr>
            <a:spLocks/>
          </p:cNvSpPr>
          <p:nvPr/>
        </p:nvSpPr>
        <p:spPr>
          <a:xfrm rot="5400000">
            <a:off x="8314647" y="4793965"/>
            <a:ext cx="600919"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7" name="Right Arrow 21">
            <a:extLst>
              <a:ext uri="{FF2B5EF4-FFF2-40B4-BE49-F238E27FC236}">
                <a16:creationId xmlns:a16="http://schemas.microsoft.com/office/drawing/2014/main" id="{064298C9-1C0C-7876-4D9A-F95BD601B22A}"/>
              </a:ext>
            </a:extLst>
          </p:cNvPr>
          <p:cNvSpPr>
            <a:spLocks/>
          </p:cNvSpPr>
          <p:nvPr/>
        </p:nvSpPr>
        <p:spPr>
          <a:xfrm rot="10800000">
            <a:off x="5489676" y="5710787"/>
            <a:ext cx="600919"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8" name="Right Arrow 21">
            <a:extLst>
              <a:ext uri="{FF2B5EF4-FFF2-40B4-BE49-F238E27FC236}">
                <a16:creationId xmlns:a16="http://schemas.microsoft.com/office/drawing/2014/main" id="{A50F4CE5-3FB9-DD57-0FA4-D7A42DBD560F}"/>
              </a:ext>
            </a:extLst>
          </p:cNvPr>
          <p:cNvSpPr>
            <a:spLocks/>
          </p:cNvSpPr>
          <p:nvPr/>
        </p:nvSpPr>
        <p:spPr>
          <a:xfrm rot="10800000">
            <a:off x="3094505" y="5419322"/>
            <a:ext cx="600919"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a:extLst>
              <a:ext uri="{FF2B5EF4-FFF2-40B4-BE49-F238E27FC236}">
                <a16:creationId xmlns:a16="http://schemas.microsoft.com/office/drawing/2014/main" id="{7AE421A5-0FA8-AD07-F8D8-BBB3B2E96472}"/>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63775" y="2619767"/>
            <a:ext cx="469599" cy="469599"/>
          </a:xfrm>
          <a:prstGeom prst="rect">
            <a:avLst/>
          </a:prstGeom>
          <a:noFill/>
        </p:spPr>
      </p:pic>
      <p:pic>
        <p:nvPicPr>
          <p:cNvPr id="10" name="Picture 9">
            <a:extLst>
              <a:ext uri="{FF2B5EF4-FFF2-40B4-BE49-F238E27FC236}">
                <a16:creationId xmlns:a16="http://schemas.microsoft.com/office/drawing/2014/main" id="{93391BE4-91AC-9CC0-2875-13852017314B}"/>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913187" y="2625937"/>
            <a:ext cx="469599" cy="469599"/>
          </a:xfrm>
          <a:prstGeom prst="rect">
            <a:avLst/>
          </a:prstGeom>
          <a:noFill/>
        </p:spPr>
      </p:pic>
    </p:spTree>
    <p:extLst>
      <p:ext uri="{BB962C8B-B14F-4D97-AF65-F5344CB8AC3E}">
        <p14:creationId xmlns:p14="http://schemas.microsoft.com/office/powerpoint/2010/main" val="25676437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9e7a498-3891-4273-827e-8a63e12963a4">
      <Terms xmlns="http://schemas.microsoft.com/office/infopath/2007/PartnerControls"/>
    </lcf76f155ced4ddcb4097134ff3c332f>
    <TaxCatchAll xmlns="eb370ac7-8fc3-4cb4-a9ab-ccfeca1627d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B851D845A885245B83E78AF51F568C8" ma:contentTypeVersion="16" ma:contentTypeDescription="Create a new document." ma:contentTypeScope="" ma:versionID="44a80b2c781cae9f0af1628148a3d792">
  <xsd:schema xmlns:xsd="http://www.w3.org/2001/XMLSchema" xmlns:xs="http://www.w3.org/2001/XMLSchema" xmlns:p="http://schemas.microsoft.com/office/2006/metadata/properties" xmlns:ns2="49e7a498-3891-4273-827e-8a63e12963a4" xmlns:ns3="eb370ac7-8fc3-4cb4-a9ab-ccfeca1627d9" targetNamespace="http://schemas.microsoft.com/office/2006/metadata/properties" ma:root="true" ma:fieldsID="df5c5beb06871bccf2d563f417526548" ns2:_="" ns3:_="">
    <xsd:import namespace="49e7a498-3891-4273-827e-8a63e12963a4"/>
    <xsd:import namespace="eb370ac7-8fc3-4cb4-a9ab-ccfeca1627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a498-3891-4273-827e-8a63e12963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370ac7-8fc3-4cb4-a9ab-ccfeca1627d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8bde-718d-4e0c-a268-d708077b6908}" ma:internalName="TaxCatchAll" ma:showField="CatchAllData" ma:web="eb370ac7-8fc3-4cb4-a9ab-ccfeca1627d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83BF44-7022-47BA-A4C0-5BFEB0445F09}">
  <ds:schemaRefs>
    <ds:schemaRef ds:uri="http://schemas.microsoft.com/office/2006/documentManagement/types"/>
    <ds:schemaRef ds:uri="http://purl.org/dc/dcmitype/"/>
    <ds:schemaRef ds:uri="http://purl.org/dc/terms/"/>
    <ds:schemaRef ds:uri="eb370ac7-8fc3-4cb4-a9ab-ccfeca1627d9"/>
    <ds:schemaRef ds:uri="49e7a498-3891-4273-827e-8a63e12963a4"/>
    <ds:schemaRef ds:uri="http://schemas.openxmlformats.org/package/2006/metadata/core-properties"/>
    <ds:schemaRef ds:uri="http://schemas.microsoft.com/office/2006/metadata/properties"/>
    <ds:schemaRef ds:uri="http://purl.org/dc/elements/1.1/"/>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8859C365-7BA2-4E5D-8B60-0F3222A1CE7E}">
  <ds:schemaRefs>
    <ds:schemaRef ds:uri="http://schemas.microsoft.com/sharepoint/v3/contenttype/forms"/>
  </ds:schemaRefs>
</ds:datastoreItem>
</file>

<file path=customXml/itemProps3.xml><?xml version="1.0" encoding="utf-8"?>
<ds:datastoreItem xmlns:ds="http://schemas.openxmlformats.org/officeDocument/2006/customXml" ds:itemID="{B327BC4F-D579-493F-B555-612C579CE330}"/>
</file>

<file path=docProps/app.xml><?xml version="1.0" encoding="utf-8"?>
<Properties xmlns="http://schemas.openxmlformats.org/officeDocument/2006/extended-properties" xmlns:vt="http://schemas.openxmlformats.org/officeDocument/2006/docPropsVTypes">
  <Template>Office Theme</Template>
  <TotalTime>703</TotalTime>
  <Words>379</Words>
  <Application>Microsoft Office PowerPoint</Application>
  <PresentationFormat>A4 Paper (210x297 mm)</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Shelley Gyte</cp:lastModifiedBy>
  <cp:revision>187</cp:revision>
  <cp:lastPrinted>2022-09-12T06:48:43Z</cp:lastPrinted>
  <dcterms:created xsi:type="dcterms:W3CDTF">2021-01-17T21:08:28Z</dcterms:created>
  <dcterms:modified xsi:type="dcterms:W3CDTF">2026-03-20T10:20:07Z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0x0101008B851D845A885245B83E78AF51F568C8</vt:lpwstr>
  </property>
  <property fmtid="{D5CDD505-2E9C-101B-9397-08002B2CF9AE}" pid="3" name="Order">
    <vt:r8>40912200</vt:r8>
  </property>
  <property fmtid="{D5CDD505-2E9C-101B-9397-08002B2CF9AE}" pid="4" name="MediaServiceImageTags">
    <vt:lpwstr/>
  </property>
</Properties>
</file>