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4" r:id="rId2"/>
    <p:sldId id="262" r:id="rId3"/>
    <p:sldId id="270" r:id="rId4"/>
    <p:sldId id="271" r:id="rId5"/>
    <p:sldId id="272" r:id="rId6"/>
    <p:sldId id="273" r:id="rId7"/>
    <p:sldId id="257" r:id="rId8"/>
    <p:sldId id="268" r:id="rId9"/>
    <p:sldId id="269" r:id="rId10"/>
    <p:sldId id="258" r:id="rId11"/>
    <p:sldId id="259" r:id="rId12"/>
    <p:sldId id="260" r:id="rId13"/>
    <p:sldId id="261"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68" d="100"/>
          <a:sy n="68" d="100"/>
        </p:scale>
        <p:origin x="2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691984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4272516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3453127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85320F5-9BC5-4534-A82A-D91E6104D178}"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477438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85320F5-9BC5-4534-A82A-D91E6104D178}" type="datetimeFigureOut">
              <a:rPr lang="en-GB" smtClean="0"/>
              <a:t>20/02/2023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67583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85320F5-9BC5-4534-A82A-D91E6104D178}" type="datetimeFigureOut">
              <a:rPr lang="en-GB" smtClean="0"/>
              <a:t>20/02/2023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1157768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320F5-9BC5-4534-A82A-D91E6104D178}" type="datetimeFigureOut">
              <a:rPr lang="en-GB" smtClean="0"/>
              <a:t>20/02/2023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197416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85320F5-9BC5-4534-A82A-D91E6104D178}"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3268766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85320F5-9BC5-4534-A82A-D91E6104D178}"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099271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85320F5-9BC5-4534-A82A-D91E6104D178}" type="datetimeFigureOut">
              <a:rPr lang="en-GB" smtClean="0"/>
              <a:t>20/02/2023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96376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1981101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119698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1936534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2023783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18827337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42230619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5320F5-9BC5-4534-A82A-D91E6104D178}" type="datetimeFigureOut">
              <a:rPr lang="en-GB" smtClean="0"/>
              <a:t>20/02/2023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F92502-B3FB-4044-8736-28A49E487EB7}" type="slidenum">
              <a:rPr lang="en-GB" smtClean="0"/>
              <a:t>‹#›</a:t>
            </a:fld>
            <a:endParaRPr lang="en-GB"/>
          </a:p>
        </p:txBody>
      </p:sp>
    </p:spTree>
    <p:extLst>
      <p:ext uri="{BB962C8B-B14F-4D97-AF65-F5344CB8AC3E}">
        <p14:creationId xmlns:p14="http://schemas.microsoft.com/office/powerpoint/2010/main" val="4133652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85320F5-9BC5-4534-A82A-D91E6104D178}" type="datetimeFigureOut">
              <a:rPr lang="en-GB" smtClean="0"/>
              <a:t>20/02/2023</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9F92502-B3FB-4044-8736-28A49E487EB7}" type="slidenum">
              <a:rPr lang="en-GB" smtClean="0"/>
              <a:t>‹#›</a:t>
            </a:fld>
            <a:endParaRPr lang="en-GB"/>
          </a:p>
        </p:txBody>
      </p:sp>
    </p:spTree>
    <p:extLst>
      <p:ext uri="{BB962C8B-B14F-4D97-AF65-F5344CB8AC3E}">
        <p14:creationId xmlns:p14="http://schemas.microsoft.com/office/powerpoint/2010/main" val="29637812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PEGI Age ratings</a:t>
            </a:r>
            <a:endParaRPr lang="en-GB" dirty="0"/>
          </a:p>
        </p:txBody>
      </p:sp>
      <p:sp>
        <p:nvSpPr>
          <p:cNvPr id="3" name="Subtitle 2"/>
          <p:cNvSpPr>
            <a:spLocks noGrp="1"/>
          </p:cNvSpPr>
          <p:nvPr>
            <p:ph type="subTitle" idx="1"/>
          </p:nvPr>
        </p:nvSpPr>
        <p:spPr/>
        <p:txBody>
          <a:bodyPr/>
          <a:lstStyle/>
          <a:p>
            <a:r>
              <a:rPr lang="en-GB" dirty="0" smtClean="0"/>
              <a:t>And </a:t>
            </a:r>
          </a:p>
          <a:p>
            <a:r>
              <a:rPr lang="en-GB" dirty="0" smtClean="0"/>
              <a:t>Content descriptors</a:t>
            </a:r>
            <a:endParaRPr lang="en-GB" dirty="0"/>
          </a:p>
        </p:txBody>
      </p:sp>
    </p:spTree>
    <p:extLst>
      <p:ext uri="{BB962C8B-B14F-4D97-AF65-F5344CB8AC3E}">
        <p14:creationId xmlns:p14="http://schemas.microsoft.com/office/powerpoint/2010/main" val="197780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9289" y="1399645"/>
            <a:ext cx="6908800" cy="2616101"/>
          </a:xfrm>
          <a:prstGeom prst="rect">
            <a:avLst/>
          </a:prstGeom>
        </p:spPr>
        <p:txBody>
          <a:bodyPr wrap="square">
            <a:spAutoFit/>
          </a:bodyPr>
          <a:lstStyle/>
          <a:p>
            <a:pPr lvl="0" eaLnBrk="0" fontAlgn="base" hangingPunct="0">
              <a:spcBef>
                <a:spcPct val="0"/>
              </a:spcBef>
              <a:spcAft>
                <a:spcPct val="0"/>
              </a:spcAft>
            </a:pPr>
            <a:r>
              <a:rPr kumimoji="0" lang="en-US" altLang="en-US" sz="2000" b="1" i="0" u="none" strike="noStrike" cap="none" normalizeH="0" baseline="0" dirty="0" smtClean="0">
                <a:ln>
                  <a:noFill/>
                </a:ln>
                <a:solidFill>
                  <a:srgbClr val="444444"/>
                </a:solidFill>
                <a:effectLst/>
                <a:latin typeface="Open Sans" panose="020B0606030504020204" pitchFamily="34" charset="0"/>
                <a:cs typeface="Open Sans" panose="020B0606030504020204" pitchFamily="34" charset="0"/>
              </a:rPr>
              <a:t>PEGI 18</a:t>
            </a:r>
          </a:p>
          <a:p>
            <a:pPr lvl="0" eaLnBrk="0" fontAlgn="base" hangingPunct="0">
              <a:spcBef>
                <a:spcPct val="0"/>
              </a:spcBef>
              <a:spcAft>
                <a:spcPct val="0"/>
              </a:spcAft>
            </a:pPr>
            <a:r>
              <a:rPr lang="en-US" altLang="en-US" dirty="0">
                <a:solidFill>
                  <a:srgbClr val="444444"/>
                </a:solidFill>
                <a:latin typeface="Open Sans" panose="020B0606030504020204" pitchFamily="34" charset="0"/>
                <a:cs typeface="Open Sans" panose="020B0606030504020204" pitchFamily="34" charset="0"/>
              </a:rPr>
              <a:t>The adult classification is applied when the level of violence reaches a stage where it becomes a depiction of gross violence, apparently motiveless killing, or violence towards </a:t>
            </a:r>
            <a:r>
              <a:rPr lang="en-US" altLang="en-US" dirty="0" smtClean="0">
                <a:solidFill>
                  <a:srgbClr val="444444"/>
                </a:solidFill>
                <a:latin typeface="Open Sans" panose="020B0606030504020204" pitchFamily="34" charset="0"/>
                <a:cs typeface="Open Sans" panose="020B0606030504020204" pitchFamily="34" charset="0"/>
              </a:rPr>
              <a:t>defenseless </a:t>
            </a:r>
            <a:r>
              <a:rPr lang="en-US" altLang="en-US" dirty="0">
                <a:solidFill>
                  <a:srgbClr val="444444"/>
                </a:solidFill>
                <a:latin typeface="Open Sans" panose="020B0606030504020204" pitchFamily="34" charset="0"/>
                <a:cs typeface="Open Sans" panose="020B0606030504020204" pitchFamily="34" charset="0"/>
              </a:rPr>
              <a:t>characters. </a:t>
            </a:r>
            <a:endParaRPr lang="en-US" altLang="en-US" dirty="0" smtClean="0">
              <a:solidFill>
                <a:srgbClr val="444444"/>
              </a:solidFill>
              <a:latin typeface="Open Sans" panose="020B0606030504020204" pitchFamily="34" charset="0"/>
              <a:cs typeface="Open Sans" panose="020B0606030504020204" pitchFamily="34" charset="0"/>
            </a:endParaRPr>
          </a:p>
          <a:p>
            <a:pPr lvl="0" eaLnBrk="0" fontAlgn="base" hangingPunct="0">
              <a:spcBef>
                <a:spcPct val="0"/>
              </a:spcBef>
              <a:spcAft>
                <a:spcPct val="0"/>
              </a:spcAft>
            </a:pPr>
            <a:endParaRPr lang="en-US" altLang="en-US" dirty="0">
              <a:solidFill>
                <a:srgbClr val="444444"/>
              </a:solidFill>
              <a:latin typeface="Open Sans" panose="020B0606030504020204" pitchFamily="34" charset="0"/>
              <a:cs typeface="Open Sans" panose="020B0606030504020204" pitchFamily="34" charset="0"/>
            </a:endParaRPr>
          </a:p>
          <a:p>
            <a:pPr lvl="0" eaLnBrk="0" fontAlgn="base" hangingPunct="0">
              <a:spcBef>
                <a:spcPct val="0"/>
              </a:spcBef>
              <a:spcAft>
                <a:spcPct val="0"/>
              </a:spcAft>
            </a:pPr>
            <a:r>
              <a:rPr lang="en-US" altLang="en-US" dirty="0" smtClean="0">
                <a:solidFill>
                  <a:srgbClr val="444444"/>
                </a:solidFill>
                <a:latin typeface="Open Sans" panose="020B0606030504020204" pitchFamily="34" charset="0"/>
                <a:cs typeface="Open Sans" panose="020B0606030504020204" pitchFamily="34" charset="0"/>
              </a:rPr>
              <a:t>The </a:t>
            </a:r>
            <a:r>
              <a:rPr lang="en-US" altLang="en-US" dirty="0">
                <a:solidFill>
                  <a:srgbClr val="444444"/>
                </a:solidFill>
                <a:latin typeface="Open Sans" panose="020B0606030504020204" pitchFamily="34" charset="0"/>
                <a:cs typeface="Open Sans" panose="020B0606030504020204" pitchFamily="34" charset="0"/>
              </a:rPr>
              <a:t>glamorisation of the use of illegal drugs and of the simulation of gambling, and explicit sexual activity should also fall into this age category. </a:t>
            </a:r>
            <a:endParaRPr kumimoji="0" lang="en-US" altLang="en-US" sz="2000" b="1" i="0" u="none" strike="noStrike" cap="none" normalizeH="0" baseline="0" dirty="0" smtClean="0">
              <a:ln>
                <a:noFill/>
              </a:ln>
              <a:solidFill>
                <a:srgbClr val="444444"/>
              </a:solidFill>
              <a:effectLst/>
              <a:latin typeface="Open Sans" panose="020B0606030504020204" pitchFamily="34" charset="0"/>
              <a:cs typeface="Open Sans" panose="020B0606030504020204" pitchFamily="34" charset="0"/>
            </a:endParaRPr>
          </a:p>
        </p:txBody>
      </p:sp>
      <p:pic>
        <p:nvPicPr>
          <p:cNvPr id="3" name="Picture 6" descr="PEGI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2700" y="1399645"/>
            <a:ext cx="12763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0472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666" y="1407936"/>
            <a:ext cx="7100712" cy="2339102"/>
          </a:xfrm>
          <a:prstGeom prst="rect">
            <a:avLst/>
          </a:prstGeom>
        </p:spPr>
        <p:txBody>
          <a:bodyPr wrap="square">
            <a:spAutoFit/>
          </a:bodyPr>
          <a:lstStyle/>
          <a:p>
            <a:pPr lvl="0" eaLnBrk="0" fontAlgn="base" hangingPunct="0">
              <a:spcBef>
                <a:spcPct val="0"/>
              </a:spcBef>
              <a:spcAft>
                <a:spcPct val="0"/>
              </a:spcAft>
            </a:pPr>
            <a:r>
              <a:rPr kumimoji="0" lang="en-US" altLang="en-US" sz="2000" b="1" i="0" u="none" strike="noStrike" cap="none" normalizeH="0" baseline="0" dirty="0" smtClean="0">
                <a:ln>
                  <a:noFill/>
                </a:ln>
                <a:solidFill>
                  <a:srgbClr val="444444"/>
                </a:solidFill>
                <a:effectLst/>
                <a:latin typeface="Arial" panose="020B0604020202020204" pitchFamily="34" charset="0"/>
                <a:cs typeface="Arial" panose="020B0604020202020204" pitchFamily="34" charset="0"/>
              </a:rPr>
              <a:t>PEGI 16</a:t>
            </a:r>
          </a:p>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This rating is applied once the depiction of violence (or sexual activity) reaches a stage that looks the same as would be expected in real life.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The </a:t>
            </a:r>
            <a:r>
              <a:rPr lang="en-US" altLang="en-US" dirty="0">
                <a:solidFill>
                  <a:srgbClr val="444444"/>
                </a:solidFill>
                <a:latin typeface="Arial" panose="020B0604020202020204" pitchFamily="34" charset="0"/>
                <a:cs typeface="Arial" panose="020B0604020202020204" pitchFamily="34" charset="0"/>
              </a:rPr>
              <a:t>use of bad language in games with a PEGI 16 rating can be more extreme, while the use of tobacco, alcohol or illegal drugs can also be present.</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3" name="Picture 5" descr="PEGI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1724" y="1407936"/>
            <a:ext cx="1295400"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723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PEGI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9145" y="1318683"/>
            <a:ext cx="1285875" cy="15716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991556" y="1318683"/>
            <a:ext cx="6818488" cy="2062103"/>
          </a:xfrm>
          <a:prstGeom prst="rect">
            <a:avLst/>
          </a:prstGeom>
        </p:spPr>
        <p:txBody>
          <a:bodyPr wrap="square">
            <a:spAutoFit/>
          </a:bodyPr>
          <a:lstStyle/>
          <a:p>
            <a:pPr lvl="0" eaLnBrk="0" fontAlgn="base" hangingPunct="0">
              <a:spcBef>
                <a:spcPct val="0"/>
              </a:spcBef>
              <a:spcAft>
                <a:spcPct val="0"/>
              </a:spcAft>
            </a:pPr>
            <a:r>
              <a:rPr kumimoji="0" lang="en-US" altLang="en-US" sz="2000" b="1" i="0" u="none" strike="noStrike" cap="none" normalizeH="0" baseline="0" dirty="0" smtClean="0">
                <a:ln>
                  <a:noFill/>
                </a:ln>
                <a:solidFill>
                  <a:srgbClr val="444444"/>
                </a:solidFill>
                <a:effectLst/>
                <a:latin typeface="Arial" panose="020B0604020202020204" pitchFamily="34" charset="0"/>
                <a:cs typeface="Arial" panose="020B0604020202020204" pitchFamily="34" charset="0"/>
              </a:rPr>
              <a:t>PEGI 12</a:t>
            </a:r>
          </a:p>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Video games that show violence of a slightly more graphic nature towards fantasy characters or non-realistic violence towards human-like characters would fall in this age category.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Sexual </a:t>
            </a:r>
            <a:r>
              <a:rPr lang="en-US" altLang="en-US" dirty="0">
                <a:solidFill>
                  <a:srgbClr val="444444"/>
                </a:solidFill>
                <a:latin typeface="Arial" panose="020B0604020202020204" pitchFamily="34" charset="0"/>
                <a:cs typeface="Arial" panose="020B0604020202020204" pitchFamily="34" charset="0"/>
              </a:rPr>
              <a:t>innuendo or sexual posturing can be present, while any bad language in this category must be mild.</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1436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PEGI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6255" y="1389981"/>
            <a:ext cx="1285875" cy="15621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48000" y="1389981"/>
            <a:ext cx="6096000" cy="4355038"/>
          </a:xfrm>
          <a:prstGeom prst="rect">
            <a:avLst/>
          </a:prstGeom>
        </p:spPr>
        <p:txBody>
          <a:bodyPr>
            <a:spAutoFit/>
          </a:bodyPr>
          <a:lstStyle/>
          <a:p>
            <a:pPr lvl="0" eaLnBrk="0" fontAlgn="base" hangingPunct="0">
              <a:spcBef>
                <a:spcPct val="0"/>
              </a:spcBef>
              <a:spcAft>
                <a:spcPct val="0"/>
              </a:spcAft>
            </a:pPr>
            <a:r>
              <a:rPr kumimoji="0" lang="en-US" altLang="en-US" sz="2000" b="1" i="0" u="none" strike="noStrike" cap="none" normalizeH="0" baseline="0" dirty="0" smtClean="0">
                <a:ln>
                  <a:noFill/>
                </a:ln>
                <a:solidFill>
                  <a:srgbClr val="444444"/>
                </a:solidFill>
                <a:effectLst/>
                <a:latin typeface="Arial" panose="020B0604020202020204" pitchFamily="34" charset="0"/>
                <a:cs typeface="Arial" panose="020B0604020202020204" pitchFamily="34" charset="0"/>
              </a:rPr>
              <a:t>PEGI 7</a:t>
            </a:r>
          </a:p>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Game content with scenes or sounds that can possibly be frightening to younger children should fall in this category.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Very </a:t>
            </a:r>
            <a:r>
              <a:rPr lang="en-US" altLang="en-US" dirty="0">
                <a:solidFill>
                  <a:srgbClr val="444444"/>
                </a:solidFill>
                <a:latin typeface="Arial" panose="020B0604020202020204" pitchFamily="34" charset="0"/>
                <a:cs typeface="Arial" panose="020B0604020202020204" pitchFamily="34" charset="0"/>
              </a:rPr>
              <a:t>mild forms of violence (implied, non-detailed, or non-realistic violence) are acceptable for a game with a PEGI 7 rating.</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14900" b="0" i="0" u="none" strike="noStrike" cap="none" normalizeH="0" baseline="0" dirty="0" smtClean="0">
                <a:ln>
                  <a:noFill/>
                </a:ln>
                <a:solidFill>
                  <a:schemeClr val="tx1"/>
                </a:solidFill>
                <a:effectLst/>
                <a:latin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rPr>
              <a:t>                   </a:t>
            </a:r>
            <a:endParaRPr kumimoji="0" lang="en-US" altLang="en-US" sz="2000" b="1" i="0" u="none" strike="noStrike" cap="none" normalizeH="0" baseline="0" dirty="0" smtClean="0">
              <a:ln>
                <a:noFill/>
              </a:ln>
              <a:solidFill>
                <a:srgbClr val="444444"/>
              </a:solidFill>
              <a:effectLst/>
              <a:latin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62958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EGI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0" y="1473636"/>
            <a:ext cx="1295400" cy="15716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788354" y="1473636"/>
            <a:ext cx="7089423" cy="3170099"/>
          </a:xfrm>
          <a:prstGeom prst="rect">
            <a:avLst/>
          </a:prstGeom>
        </p:spPr>
        <p:txBody>
          <a:bodyPr wrap="square">
            <a:spAutoFit/>
          </a:bodyPr>
          <a:lstStyle/>
          <a:p>
            <a:pPr lvl="0" eaLnBrk="0" fontAlgn="base" hangingPunct="0">
              <a:spcBef>
                <a:spcPct val="0"/>
              </a:spcBef>
              <a:spcAft>
                <a:spcPct val="0"/>
              </a:spcAft>
            </a:pPr>
            <a:r>
              <a:rPr kumimoji="0" lang="en-US" altLang="en-US" sz="2000" b="1" i="0" u="none" strike="noStrike" cap="none" normalizeH="0" baseline="0" dirty="0" smtClean="0">
                <a:ln>
                  <a:noFill/>
                </a:ln>
                <a:solidFill>
                  <a:srgbClr val="444444"/>
                </a:solidFill>
                <a:effectLst/>
                <a:latin typeface="Arial" panose="020B0604020202020204" pitchFamily="34" charset="0"/>
                <a:cs typeface="Arial" panose="020B0604020202020204" pitchFamily="34" charset="0"/>
              </a:rPr>
              <a:t>PEGI 3</a:t>
            </a:r>
          </a:p>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The content of games with a PEGI 3 rating is considered suitable for all age groups.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The </a:t>
            </a:r>
            <a:r>
              <a:rPr lang="en-US" altLang="en-US" dirty="0">
                <a:solidFill>
                  <a:srgbClr val="444444"/>
                </a:solidFill>
                <a:latin typeface="Arial" panose="020B0604020202020204" pitchFamily="34" charset="0"/>
                <a:cs typeface="Arial" panose="020B0604020202020204" pitchFamily="34" charset="0"/>
              </a:rPr>
              <a:t>game should not contain any sounds or pictures that are likely to frighten young children.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A </a:t>
            </a:r>
            <a:r>
              <a:rPr lang="en-US" altLang="en-US" dirty="0">
                <a:solidFill>
                  <a:srgbClr val="444444"/>
                </a:solidFill>
                <a:latin typeface="Arial" panose="020B0604020202020204" pitchFamily="34" charset="0"/>
                <a:cs typeface="Arial" panose="020B0604020202020204" pitchFamily="34" charset="0"/>
              </a:rPr>
              <a:t>very mild form of violence (in a comical context or a childlike setting) is acceptable.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No </a:t>
            </a:r>
            <a:r>
              <a:rPr lang="en-US" altLang="en-US" dirty="0">
                <a:solidFill>
                  <a:srgbClr val="444444"/>
                </a:solidFill>
                <a:latin typeface="Arial" panose="020B0604020202020204" pitchFamily="34" charset="0"/>
                <a:cs typeface="Arial" panose="020B0604020202020204" pitchFamily="34" charset="0"/>
              </a:rPr>
              <a:t>bad language should be heard.</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0053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Viol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1128" y="1674674"/>
            <a:ext cx="1238250" cy="12382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85155" y="1674674"/>
            <a:ext cx="7371645" cy="4062651"/>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Open Sans" panose="020B0606030504020204" pitchFamily="34" charset="0"/>
                <a:cs typeface="Open Sans" panose="020B0606030504020204" pitchFamily="34" charset="0"/>
              </a:rPr>
              <a:t>The game contains depictions of violence. </a:t>
            </a:r>
            <a:endParaRPr lang="en-US" altLang="en-US" dirty="0" smtClean="0">
              <a:solidFill>
                <a:srgbClr val="444444"/>
              </a:solidFill>
              <a:latin typeface="Open Sans" panose="020B0606030504020204" pitchFamily="34" charset="0"/>
              <a:cs typeface="Open Sans" panose="020B0606030504020204" pitchFamily="34" charset="0"/>
            </a:endParaRPr>
          </a:p>
          <a:p>
            <a:pPr lvl="0" eaLnBrk="0" fontAlgn="base" hangingPunct="0">
              <a:spcBef>
                <a:spcPct val="0"/>
              </a:spcBef>
              <a:spcAft>
                <a:spcPct val="0"/>
              </a:spcAft>
            </a:pPr>
            <a:endParaRPr lang="en-US" altLang="en-US" dirty="0">
              <a:solidFill>
                <a:srgbClr val="444444"/>
              </a:solidFill>
              <a:latin typeface="Open Sans" panose="020B0606030504020204" pitchFamily="34" charset="0"/>
              <a:cs typeface="Open Sans" panose="020B0606030504020204" pitchFamily="34" charset="0"/>
            </a:endParaRPr>
          </a:p>
          <a:p>
            <a:pPr lvl="0" eaLnBrk="0" fontAlgn="base" hangingPunct="0">
              <a:spcBef>
                <a:spcPct val="0"/>
              </a:spcBef>
              <a:spcAft>
                <a:spcPct val="0"/>
              </a:spcAft>
            </a:pPr>
            <a:r>
              <a:rPr lang="en-US" altLang="en-US" dirty="0" smtClean="0">
                <a:solidFill>
                  <a:srgbClr val="444444"/>
                </a:solidFill>
                <a:latin typeface="Open Sans" panose="020B0606030504020204" pitchFamily="34" charset="0"/>
                <a:cs typeface="Open Sans" panose="020B0606030504020204" pitchFamily="34" charset="0"/>
              </a:rPr>
              <a:t>In </a:t>
            </a:r>
            <a:r>
              <a:rPr lang="en-US" altLang="en-US" dirty="0">
                <a:solidFill>
                  <a:srgbClr val="444444"/>
                </a:solidFill>
                <a:latin typeface="Open Sans" panose="020B0606030504020204" pitchFamily="34" charset="0"/>
                <a:cs typeface="Open Sans" panose="020B0606030504020204" pitchFamily="34" charset="0"/>
              </a:rPr>
              <a:t>games rated PEGI 7 this can only be non-realistic or non-detailed violence. </a:t>
            </a:r>
            <a:endParaRPr lang="en-US" altLang="en-US" dirty="0" smtClean="0">
              <a:solidFill>
                <a:srgbClr val="444444"/>
              </a:solidFill>
              <a:latin typeface="Open Sans" panose="020B0606030504020204" pitchFamily="34" charset="0"/>
              <a:cs typeface="Open Sans" panose="020B0606030504020204" pitchFamily="34" charset="0"/>
            </a:endParaRPr>
          </a:p>
          <a:p>
            <a:pPr lvl="0" eaLnBrk="0" fontAlgn="base" hangingPunct="0">
              <a:spcBef>
                <a:spcPct val="0"/>
              </a:spcBef>
              <a:spcAft>
                <a:spcPct val="0"/>
              </a:spcAft>
            </a:pPr>
            <a:endParaRPr lang="en-US" altLang="en-US" dirty="0">
              <a:solidFill>
                <a:srgbClr val="444444"/>
              </a:solidFill>
              <a:latin typeface="Open Sans" panose="020B0606030504020204" pitchFamily="34" charset="0"/>
              <a:cs typeface="Open Sans" panose="020B0606030504020204" pitchFamily="34" charset="0"/>
            </a:endParaRPr>
          </a:p>
          <a:p>
            <a:pPr lvl="0" eaLnBrk="0" fontAlgn="base" hangingPunct="0">
              <a:spcBef>
                <a:spcPct val="0"/>
              </a:spcBef>
              <a:spcAft>
                <a:spcPct val="0"/>
              </a:spcAft>
            </a:pPr>
            <a:r>
              <a:rPr lang="en-US" altLang="en-US" dirty="0" smtClean="0">
                <a:solidFill>
                  <a:srgbClr val="444444"/>
                </a:solidFill>
                <a:latin typeface="Open Sans" panose="020B0606030504020204" pitchFamily="34" charset="0"/>
                <a:cs typeface="Open Sans" panose="020B0606030504020204" pitchFamily="34" charset="0"/>
              </a:rPr>
              <a:t>Games </a:t>
            </a:r>
            <a:r>
              <a:rPr lang="en-US" altLang="en-US" dirty="0">
                <a:solidFill>
                  <a:srgbClr val="444444"/>
                </a:solidFill>
                <a:latin typeface="Open Sans" panose="020B0606030504020204" pitchFamily="34" charset="0"/>
                <a:cs typeface="Open Sans" panose="020B0606030504020204" pitchFamily="34" charset="0"/>
              </a:rPr>
              <a:t>rated PEGI 12 can include violence in a fantasy environment or non-realistic violence towards human-like characters, whereas games rated PEGI 16 or 18 have increasingly more realistic-looking violence.​</a:t>
            </a:r>
            <a:endParaRPr kumimoji="0" lang="en-US" altLang="en-US" sz="1200" b="0" i="0" u="none" strike="noStrike" cap="none" normalizeH="0" baseline="0" dirty="0" smtClean="0">
              <a:ln>
                <a:noFill/>
              </a:ln>
              <a:solidFill>
                <a:schemeClr val="tx1"/>
              </a:solidFill>
              <a:effectLst/>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rPr>
              <a:t>  </a:t>
            </a:r>
            <a:endParaRPr lang="en-GB" dirty="0"/>
          </a:p>
        </p:txBody>
      </p:sp>
    </p:spTree>
    <p:extLst>
      <p:ext uri="{BB962C8B-B14F-4D97-AF65-F5344CB8AC3E}">
        <p14:creationId xmlns:p14="http://schemas.microsoft.com/office/powerpoint/2010/main" val="3135275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Bad Langu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73011" y="1621153"/>
            <a:ext cx="1247775" cy="12477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59288" y="1621153"/>
            <a:ext cx="6874933" cy="2954655"/>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The game contains bad language.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This </a:t>
            </a:r>
            <a:r>
              <a:rPr lang="en-US" altLang="en-US" dirty="0">
                <a:solidFill>
                  <a:srgbClr val="444444"/>
                </a:solidFill>
                <a:latin typeface="Arial" panose="020B0604020202020204" pitchFamily="34" charset="0"/>
                <a:cs typeface="Arial" panose="020B0604020202020204" pitchFamily="34" charset="0"/>
              </a:rPr>
              <a:t>descriptor can be found on games with a PEGI 12 (mild swearing), PEGI 16 (e.g. sexual expletives or blasphemy) or PEGI 18 rating (e.g. sexual expletives or blasphemy).</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387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Fe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3990" y="1674674"/>
            <a:ext cx="1247775" cy="12477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47999" y="1674674"/>
            <a:ext cx="7552267" cy="2954655"/>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This descriptor may appear as 'Fear' on games with a PEGI 7 if it contains pictures or sounds that may be frightening or scary to young children, or as 'Horror' on higher-rated games that contain moderate (PEGI 12) or intense and sustained (PEGI 16) horror sequences or disturbing images (not necessarily including violent content).</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rPr>
              <a:t> </a:t>
            </a:r>
            <a:endParaRPr lang="en-GB" dirty="0"/>
          </a:p>
        </p:txBody>
      </p:sp>
    </p:spTree>
    <p:extLst>
      <p:ext uri="{BB962C8B-B14F-4D97-AF65-F5344CB8AC3E}">
        <p14:creationId xmlns:p14="http://schemas.microsoft.com/office/powerpoint/2010/main" val="1789624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descr="Se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5588" y="1536174"/>
            <a:ext cx="1228725" cy="12287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47999" y="1536174"/>
            <a:ext cx="7315201" cy="3508653"/>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This content descriptor can accompany a PEGI 12 rating if the game includes sexual posturing or innuendo, a PEGI 16 rating if there is erotic nudity or sexual intercourse without visible genitals or a PEGI 18 rating if there is explicit sexual activity in the game.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Depictions </a:t>
            </a:r>
            <a:r>
              <a:rPr lang="en-US" altLang="en-US" dirty="0">
                <a:solidFill>
                  <a:srgbClr val="444444"/>
                </a:solidFill>
                <a:latin typeface="Arial" panose="020B0604020202020204" pitchFamily="34" charset="0"/>
                <a:cs typeface="Arial" panose="020B0604020202020204" pitchFamily="34" charset="0"/>
              </a:rPr>
              <a:t>of nudity in a non-sexual context do not require a specific age rating, and this descriptor would not be necessary.</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rPr>
              <a:t>                  </a:t>
            </a:r>
            <a:endParaRPr kumimoji="0" lang="en-US" altLang="en-US"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24913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2" descr="Dru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2344" y="1719560"/>
            <a:ext cx="1247775" cy="12477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397955" y="1719560"/>
            <a:ext cx="6931378" cy="1477328"/>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The game refers to or depicts the use of illegal drugs, alcohol or tobacco.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Games </a:t>
            </a:r>
            <a:r>
              <a:rPr lang="en-US" altLang="en-US" dirty="0">
                <a:solidFill>
                  <a:srgbClr val="444444"/>
                </a:solidFill>
                <a:latin typeface="Arial" panose="020B0604020202020204" pitchFamily="34" charset="0"/>
                <a:cs typeface="Arial" panose="020B0604020202020204" pitchFamily="34" charset="0"/>
              </a:rPr>
              <a:t>with this content descriptor are always PEGI 16 or PEGI 18.</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1772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Discrimin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9144" y="1801107"/>
            <a:ext cx="1247775" cy="12477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81867" y="1688218"/>
            <a:ext cx="6784622" cy="2954655"/>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The game contains depictions of ethnic, religious, nationalistic or other stereotypes likely to encourage hatred.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This </a:t>
            </a:r>
            <a:r>
              <a:rPr lang="en-US" altLang="en-US" dirty="0">
                <a:solidFill>
                  <a:srgbClr val="444444"/>
                </a:solidFill>
                <a:latin typeface="Arial" panose="020B0604020202020204" pitchFamily="34" charset="0"/>
                <a:cs typeface="Arial" panose="020B0604020202020204" pitchFamily="34" charset="0"/>
              </a:rPr>
              <a:t>content is always restricted to a PEGI 18 rating (and likely to infringe national criminal laws).</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rPr>
              <a:t>                  </a:t>
            </a:r>
            <a:endParaRPr kumimoji="0" lang="en-US" altLang="en-US"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86537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Gambl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95589" y="1536174"/>
            <a:ext cx="1238250" cy="12382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048000" y="1536174"/>
            <a:ext cx="6807200" cy="4062651"/>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The game contains elements that encourage or teach gambling.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These </a:t>
            </a:r>
            <a:r>
              <a:rPr lang="en-US" altLang="en-US" dirty="0">
                <a:solidFill>
                  <a:srgbClr val="444444"/>
                </a:solidFill>
                <a:latin typeface="Arial" panose="020B0604020202020204" pitchFamily="34" charset="0"/>
                <a:cs typeface="Arial" panose="020B0604020202020204" pitchFamily="34" charset="0"/>
              </a:rPr>
              <a:t>simulations of gambling refer to games of chance that are normally carried out in casinos or gambling halls.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Some </a:t>
            </a:r>
            <a:r>
              <a:rPr lang="en-US" altLang="en-US" dirty="0">
                <a:solidFill>
                  <a:srgbClr val="444444"/>
                </a:solidFill>
                <a:latin typeface="Arial" panose="020B0604020202020204" pitchFamily="34" charset="0"/>
                <a:cs typeface="Arial" panose="020B0604020202020204" pitchFamily="34" charset="0"/>
              </a:rPr>
              <a:t>older titles can be found with PEGI 12 or PEGI 16, but PEGI changed the criteria for this classification in 2020, which made that new games with this sort of content are always PEGI 18.</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lvl="0" eaLnBrk="0" fontAlgn="base" hangingPunct="0">
              <a:spcBef>
                <a:spcPct val="0"/>
              </a:spcBef>
              <a:spcAft>
                <a:spcPct val="0"/>
              </a:spcAft>
            </a:pPr>
            <a:r>
              <a:rPr kumimoji="0" lang="en-US" altLang="en-US" sz="2800" b="0" i="0" u="none" strike="noStrike" cap="none" normalizeH="0" baseline="0" dirty="0" smtClean="0">
                <a:ln>
                  <a:noFill/>
                </a:ln>
                <a:solidFill>
                  <a:schemeClr val="tx1"/>
                </a:solidFill>
                <a:effectLst/>
                <a:latin typeface="Arial" panose="020B0604020202020204" pitchFamily="34" charset="0"/>
              </a:rPr>
              <a:t>  </a:t>
            </a:r>
            <a:r>
              <a:rPr kumimoji="0" lang="en-US" altLang="en-US" sz="9600" b="0" i="0" u="none" strike="noStrike" cap="none" normalizeH="0" baseline="0" dirty="0" smtClean="0">
                <a:ln>
                  <a:noFill/>
                </a:ln>
                <a:solidFill>
                  <a:schemeClr val="tx1"/>
                </a:solidFill>
                <a:effectLst/>
                <a:latin typeface="Arial" panose="020B0604020202020204" pitchFamily="34" charset="0"/>
              </a:rPr>
              <a:t> </a:t>
            </a:r>
            <a:r>
              <a:rPr kumimoji="0" lang="en-US" altLang="en-US" sz="2800" b="0" i="0" u="none" strike="noStrike" cap="none" normalizeH="0" baseline="0" dirty="0" smtClean="0">
                <a:ln>
                  <a:noFill/>
                </a:ln>
                <a:solidFill>
                  <a:schemeClr val="tx1"/>
                </a:solidFill>
                <a:effectLst/>
                <a:latin typeface="Arial" panose="020B0604020202020204" pitchFamily="34" charset="0"/>
              </a:rPr>
              <a:t>                  </a:t>
            </a:r>
            <a:endParaRPr kumimoji="0" lang="en-US" altLang="en-US"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76872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4" descr="In-game Purchas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2078" y="1197675"/>
            <a:ext cx="1257300" cy="12573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923822" y="1197675"/>
            <a:ext cx="8139289" cy="4524315"/>
          </a:xfrm>
          <a:prstGeom prst="rect">
            <a:avLst/>
          </a:prstGeom>
        </p:spPr>
        <p:txBody>
          <a:bodyPr wrap="square">
            <a:spAutoFit/>
          </a:bodyPr>
          <a:lstStyle/>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The game offers players the option to purchase digital goods or services with real-world currency. Such purchases include additional content (bonus levels, outfits, surprise items, music</a:t>
            </a:r>
            <a:r>
              <a:rPr lang="en-US" altLang="en-US" dirty="0" smtClean="0">
                <a:solidFill>
                  <a:srgbClr val="444444"/>
                </a:solidFill>
                <a:latin typeface="Arial" panose="020B0604020202020204" pitchFamily="34" charset="0"/>
                <a:cs typeface="Arial" panose="020B0604020202020204" pitchFamily="34" charset="0"/>
              </a:rPr>
              <a:t>), </a:t>
            </a:r>
            <a:r>
              <a:rPr lang="en-US" altLang="en-US" dirty="0">
                <a:solidFill>
                  <a:srgbClr val="444444"/>
                </a:solidFill>
                <a:latin typeface="Arial" panose="020B0604020202020204" pitchFamily="34" charset="0"/>
                <a:cs typeface="Arial" panose="020B0604020202020204" pitchFamily="34" charset="0"/>
              </a:rPr>
              <a:t>upgrades (e.g. to disable ads), subscriptions to updates, virtual coins and other forms of in-game currency</a:t>
            </a:r>
            <a:r>
              <a:rPr lang="en-US" altLang="en-US" dirty="0" smtClean="0">
                <a:solidFill>
                  <a:srgbClr val="444444"/>
                </a:solidFill>
                <a:latin typeface="Arial" panose="020B0604020202020204" pitchFamily="34" charset="0"/>
                <a:cs typeface="Arial" panose="020B0604020202020204" pitchFamily="34" charset="0"/>
              </a:rPr>
              <a:t>.</a:t>
            </a:r>
          </a:p>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
            </a:r>
            <a:br>
              <a:rPr lang="en-US" altLang="en-US" dirty="0">
                <a:solidFill>
                  <a:srgbClr val="444444"/>
                </a:solidFill>
                <a:latin typeface="Arial" panose="020B0604020202020204" pitchFamily="34" charset="0"/>
                <a:cs typeface="Arial" panose="020B0604020202020204" pitchFamily="34" charset="0"/>
              </a:rPr>
            </a:br>
            <a:r>
              <a:rPr lang="en-US" altLang="en-US" dirty="0">
                <a:solidFill>
                  <a:srgbClr val="444444"/>
                </a:solidFill>
                <a:latin typeface="Arial" panose="020B0604020202020204" pitchFamily="34" charset="0"/>
                <a:cs typeface="Arial" panose="020B0604020202020204" pitchFamily="34" charset="0"/>
              </a:rPr>
              <a:t>This content descriptor is sometimes accompanied by an additional notice if the in-game purchases include random items (like loot boxes or card packs). Paid random items comprise all in-game offers where players don't know exactly what they are getting prior to the purchase. They can be purchased directly with real money and/or exchanged for an in-game virtual currency.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endParaRPr lang="en-US" altLang="en-US" dirty="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smtClean="0">
                <a:solidFill>
                  <a:srgbClr val="444444"/>
                </a:solidFill>
                <a:latin typeface="Arial" panose="020B0604020202020204" pitchFamily="34" charset="0"/>
                <a:cs typeface="Arial" panose="020B0604020202020204" pitchFamily="34" charset="0"/>
              </a:rPr>
              <a:t>Depending </a:t>
            </a:r>
            <a:r>
              <a:rPr lang="en-US" altLang="en-US" dirty="0">
                <a:solidFill>
                  <a:srgbClr val="444444"/>
                </a:solidFill>
                <a:latin typeface="Arial" panose="020B0604020202020204" pitchFamily="34" charset="0"/>
                <a:cs typeface="Arial" panose="020B0604020202020204" pitchFamily="34" charset="0"/>
              </a:rPr>
              <a:t>on the game, these items may be purely cosmetic or they may have functional value. </a:t>
            </a:r>
            <a:endParaRPr lang="en-US" altLang="en-US" dirty="0" smtClean="0">
              <a:solidFill>
                <a:srgbClr val="444444"/>
              </a:solidFill>
              <a:latin typeface="Arial" panose="020B0604020202020204" pitchFamily="34" charset="0"/>
              <a:cs typeface="Arial" panose="020B0604020202020204" pitchFamily="34" charset="0"/>
            </a:endParaRPr>
          </a:p>
          <a:p>
            <a:pPr lvl="0" eaLnBrk="0" fontAlgn="base" hangingPunct="0">
              <a:spcBef>
                <a:spcPct val="0"/>
              </a:spcBef>
              <a:spcAft>
                <a:spcPct val="0"/>
              </a:spcAft>
            </a:pPr>
            <a:r>
              <a:rPr lang="en-US" altLang="en-US" dirty="0">
                <a:solidFill>
                  <a:srgbClr val="444444"/>
                </a:solidFill>
                <a:latin typeface="Arial" panose="020B0604020202020204" pitchFamily="34" charset="0"/>
                <a:cs typeface="Arial" panose="020B0604020202020204" pitchFamily="34" charset="0"/>
              </a:rPr>
              <a:t/>
            </a:r>
            <a:br>
              <a:rPr lang="en-US" altLang="en-US" dirty="0">
                <a:solidFill>
                  <a:srgbClr val="444444"/>
                </a:solidFill>
                <a:latin typeface="Arial" panose="020B0604020202020204" pitchFamily="34" charset="0"/>
                <a:cs typeface="Arial" panose="020B0604020202020204" pitchFamily="34" charset="0"/>
              </a:rPr>
            </a:br>
            <a:r>
              <a:rPr lang="en-US" altLang="en-US" dirty="0">
                <a:solidFill>
                  <a:srgbClr val="444444"/>
                </a:solidFill>
                <a:latin typeface="Arial" panose="020B0604020202020204" pitchFamily="34" charset="0"/>
                <a:cs typeface="Arial" panose="020B0604020202020204" pitchFamily="34" charset="0"/>
              </a:rPr>
              <a:t>The notice is always displayed underneath or near the age label and content </a:t>
            </a:r>
            <a:r>
              <a:rPr lang="en-US" altLang="en-US" dirty="0" smtClean="0">
                <a:solidFill>
                  <a:srgbClr val="444444"/>
                </a:solidFill>
                <a:latin typeface="Arial" panose="020B0604020202020204" pitchFamily="34" charset="0"/>
                <a:cs typeface="Arial" panose="020B0604020202020204" pitchFamily="34" charset="0"/>
              </a:rPr>
              <a:t>descriptors.</a:t>
            </a:r>
            <a:endParaRPr kumimoji="0" lang="en-US" altLang="en-US"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67957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19</TotalTime>
  <Words>953</Words>
  <Application>Microsoft Office PowerPoint</Application>
  <PresentationFormat>Widescreen</PresentationFormat>
  <Paragraphs>62</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Corbel</vt:lpstr>
      <vt:lpstr>Open Sans</vt:lpstr>
      <vt:lpstr>Parallax</vt:lpstr>
      <vt:lpstr>PEGI Age ratings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Sheffield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4</cp:revision>
  <dcterms:created xsi:type="dcterms:W3CDTF">2023-02-20T11:38:56Z</dcterms:created>
  <dcterms:modified xsi:type="dcterms:W3CDTF">2023-02-20T11:58:08Z</dcterms:modified>
</cp:coreProperties>
</file>