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36" autoAdjust="0"/>
    <p:restoredTop sz="94660"/>
  </p:normalViewPr>
  <p:slideViewPr>
    <p:cSldViewPr snapToGrid="0">
      <p:cViewPr>
        <p:scale>
          <a:sx n="83" d="100"/>
          <a:sy n="83" d="100"/>
        </p:scale>
        <p:origin x="240" y="9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2746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495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173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100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618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953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016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920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803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199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189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10/02/2024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759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7" Type="http://schemas.openxmlformats.org/officeDocument/2006/relationships/image" Target="../media/image6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f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2902782" y="1722142"/>
            <a:ext cx="3374035" cy="14894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r>
              <a:rPr lang="en-GB" sz="16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 Spring 2: </a:t>
            </a:r>
            <a:r>
              <a:rPr lang="en-CA" sz="1600" b="1" dirty="0">
                <a:latin typeface="Comic Sans MS" panose="030F0902030302020204" pitchFamily="66" charset="0"/>
              </a:rPr>
              <a:t>Why is there suffering?</a:t>
            </a:r>
          </a:p>
          <a:p>
            <a:pPr algn="ctr">
              <a:spcAft>
                <a:spcPts val="800"/>
              </a:spcAft>
            </a:pPr>
            <a:r>
              <a:rPr lang="en-CA" sz="1400" dirty="0">
                <a:latin typeface="Comic Sans MS" panose="030F0902030302020204" pitchFamily="66" charset="0"/>
              </a:rPr>
              <a:t>Interpreting different sources of wisdom and exploring beliefs to answer the question 'Why there is suffering?'</a:t>
            </a:r>
            <a:endParaRPr lang="en-GB" sz="1600" i="1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804" y="555623"/>
            <a:ext cx="2650012" cy="55861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902030302020204" pitchFamily="66" charset="0"/>
              </a:rPr>
              <a:t>Key Concepts: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- Free will means a belief that humans can make their own choices and determine their own fate.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- Beliefs about the nature of God may impact people’s ideas about and responses to suffering.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- Some people may use religious practices (</a:t>
            </a:r>
            <a:r>
              <a:rPr lang="en-CA" sz="1100" dirty="0" err="1">
                <a:latin typeface="Comic Sans MS" panose="030F0902030302020204" pitchFamily="66" charset="0"/>
              </a:rPr>
              <a:t>e.g</a:t>
            </a:r>
            <a:r>
              <a:rPr lang="en-CA" sz="1100" dirty="0">
                <a:latin typeface="Comic Sans MS" panose="030F0902030302020204" pitchFamily="66" charset="0"/>
              </a:rPr>
              <a:t> prayer, worship) to help them in times of suffering.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- Writings from long ago can give people insight into modern-day issues.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- People respond in different ways when they see people in their community suffering.</a:t>
            </a:r>
          </a:p>
          <a:p>
            <a:r>
              <a:rPr lang="en-GB" sz="1400" b="1" dirty="0">
                <a:latin typeface="Comic Sans MS" panose="030F0902030302020204" pitchFamily="66" charset="0"/>
              </a:rPr>
              <a:t>Key Skills: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- Considering the thoughts, feelings, experiences, beliefs and values of others.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- Debating challenging issues with reference to learning and respect for content being debated.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- Using complex vocabulary confidently and in different contexts.</a:t>
            </a:r>
          </a:p>
          <a:p>
            <a:pPr marL="171450" indent="-171450">
              <a:buFontTx/>
              <a:buChar char="-"/>
            </a:pPr>
            <a:r>
              <a:rPr lang="en-CA" sz="1100" dirty="0">
                <a:latin typeface="Comic Sans MS" panose="030F0902030302020204" pitchFamily="66" charset="0"/>
              </a:rPr>
              <a:t>Finding out about Religion and worldviews</a:t>
            </a:r>
          </a:p>
          <a:p>
            <a:r>
              <a:rPr lang="en-GB" sz="1200" b="1" dirty="0">
                <a:latin typeface="Comic Sans MS" panose="030F0902030302020204" pitchFamily="66" charset="0"/>
              </a:rPr>
              <a:t>Vocabulary</a:t>
            </a:r>
          </a:p>
          <a:p>
            <a:r>
              <a:rPr lang="en-CA" sz="1050" dirty="0">
                <a:latin typeface="Comic Sans MS" panose="030F0902030302020204" pitchFamily="66" charset="0"/>
              </a:rPr>
              <a:t>balance</a:t>
            </a:r>
          </a:p>
          <a:p>
            <a:r>
              <a:rPr lang="en-CA" sz="1050" dirty="0">
                <a:latin typeface="Comic Sans MS" panose="030F0902030302020204" pitchFamily="66" charset="0"/>
              </a:rPr>
              <a:t>blessings</a:t>
            </a:r>
          </a:p>
          <a:p>
            <a:r>
              <a:rPr lang="en-CA" sz="1050" dirty="0">
                <a:latin typeface="Comic Sans MS" panose="030F0902030302020204" pitchFamily="66" charset="0"/>
              </a:rPr>
              <a:t>conscience</a:t>
            </a:r>
          </a:p>
          <a:p>
            <a:r>
              <a:rPr lang="en-CA" sz="1050" dirty="0">
                <a:latin typeface="Comic Sans MS" panose="030F0902030302020204" pitchFamily="66" charset="0"/>
              </a:rPr>
              <a:t>contradictory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3414E2AB-9004-2E46-AE4C-BD58E49C2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2782" y="303142"/>
            <a:ext cx="3332243" cy="135132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02D514-7498-D140-8B3D-0C14ED3D88B4}"/>
              </a:ext>
            </a:extLst>
          </p:cNvPr>
          <p:cNvSpPr/>
          <p:nvPr/>
        </p:nvSpPr>
        <p:spPr>
          <a:xfrm>
            <a:off x="4166033" y="376558"/>
            <a:ext cx="22316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explain some causes of suffering by exploring scripture and experience.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103574-487C-4241-AF1C-1E56C2E2F1BE}"/>
              </a:ext>
            </a:extLst>
          </p:cNvPr>
          <p:cNvSpPr/>
          <p:nvPr/>
        </p:nvSpPr>
        <p:spPr>
          <a:xfrm>
            <a:off x="3105212" y="321086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1</a:t>
            </a:r>
            <a:endParaRPr lang="en-US" dirty="0"/>
          </a:p>
        </p:txBody>
      </p:sp>
      <p:sp>
        <p:nvSpPr>
          <p:cNvPr id="19" name="Text Box 2">
            <a:extLst>
              <a:ext uri="{FF2B5EF4-FFF2-40B4-BE49-F238E27FC236}">
                <a16:creationId xmlns:a16="http://schemas.microsoft.com/office/drawing/2014/main" id="{FC33E568-357E-D342-8854-A0D63CD4F7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4622" y="690418"/>
            <a:ext cx="3224768" cy="16736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3E80E2F-1599-284B-A608-99A5C15E56A9}"/>
              </a:ext>
            </a:extLst>
          </p:cNvPr>
          <p:cNvSpPr/>
          <p:nvPr/>
        </p:nvSpPr>
        <p:spPr>
          <a:xfrm>
            <a:off x="7752006" y="998072"/>
            <a:ext cx="18373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understand the concept of free will through exploring scripture. 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D591CCC-EF65-2A42-A37A-F9C68DD8CD5F}"/>
              </a:ext>
            </a:extLst>
          </p:cNvPr>
          <p:cNvSpPr/>
          <p:nvPr/>
        </p:nvSpPr>
        <p:spPr>
          <a:xfrm>
            <a:off x="6560032" y="792199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2</a:t>
            </a:r>
            <a:endParaRPr lang="en-US" dirty="0"/>
          </a:p>
        </p:txBody>
      </p:sp>
      <p:sp>
        <p:nvSpPr>
          <p:cNvPr id="23" name="Text Box 2">
            <a:extLst>
              <a:ext uri="{FF2B5EF4-FFF2-40B4-BE49-F238E27FC236}">
                <a16:creationId xmlns:a16="http://schemas.microsoft.com/office/drawing/2014/main" id="{A51CA991-60D3-3D49-BE3B-FD9F38E47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212" y="3999456"/>
            <a:ext cx="3224768" cy="243341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8FC65D5-DD15-9949-BBA3-E61605EA2D31}"/>
              </a:ext>
            </a:extLst>
          </p:cNvPr>
          <p:cNvSpPr/>
          <p:nvPr/>
        </p:nvSpPr>
        <p:spPr>
          <a:xfrm>
            <a:off x="6469103" y="3989873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4</a:t>
            </a:r>
            <a:endParaRPr lang="en-US" dirty="0"/>
          </a:p>
        </p:txBody>
      </p:sp>
      <p:sp>
        <p:nvSpPr>
          <p:cNvPr id="27" name="Text Box 2">
            <a:extLst>
              <a:ext uri="{FF2B5EF4-FFF2-40B4-BE49-F238E27FC236}">
                <a16:creationId xmlns:a16="http://schemas.microsoft.com/office/drawing/2014/main" id="{99EA943F-E5D5-794F-A564-05D2114ECC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7707" y="2443075"/>
            <a:ext cx="3224768" cy="145437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AE4AD1A-C2EF-9448-84B0-67EB0F9B7831}"/>
              </a:ext>
            </a:extLst>
          </p:cNvPr>
          <p:cNvSpPr/>
          <p:nvPr/>
        </p:nvSpPr>
        <p:spPr>
          <a:xfrm>
            <a:off x="6499573" y="2421439"/>
            <a:ext cx="11480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3</a:t>
            </a:r>
            <a:endParaRPr lang="en-US" dirty="0"/>
          </a:p>
        </p:txBody>
      </p:sp>
      <p:sp>
        <p:nvSpPr>
          <p:cNvPr id="20" name="Text Box 2">
            <a:extLst>
              <a:ext uri="{FF2B5EF4-FFF2-40B4-BE49-F238E27FC236}">
                <a16:creationId xmlns:a16="http://schemas.microsoft.com/office/drawing/2014/main" id="{D2BCBFA3-07B5-D04D-A2C3-EA1CF732E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6352" y="4899094"/>
            <a:ext cx="3332243" cy="143600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E05ECD3-37E0-0443-91CD-A8AFCED68DB8}"/>
              </a:ext>
            </a:extLst>
          </p:cNvPr>
          <p:cNvSpPr/>
          <p:nvPr/>
        </p:nvSpPr>
        <p:spPr>
          <a:xfrm>
            <a:off x="3105212" y="4968711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5</a:t>
            </a: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8FADE8-AC91-AB49-A1D6-63E2184AC104}"/>
              </a:ext>
            </a:extLst>
          </p:cNvPr>
          <p:cNvSpPr/>
          <p:nvPr/>
        </p:nvSpPr>
        <p:spPr>
          <a:xfrm>
            <a:off x="7571086" y="4026772"/>
            <a:ext cx="213151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explore beliefs about suffering and goodness through scripture and personal responses.</a:t>
            </a:r>
          </a:p>
          <a:p>
            <a:r>
              <a:rPr lang="en-CA" sz="1600" dirty="0">
                <a:latin typeface="Comic Sans MS" panose="030F0902030302020204" pitchFamily="66" charset="0"/>
              </a:rPr>
              <a:t>To explore different beliefs about God’s role in suffering. 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AD1A324-E03B-FD4C-9C9C-641FB5DFE5C5}"/>
              </a:ext>
            </a:extLst>
          </p:cNvPr>
          <p:cNvSpPr/>
          <p:nvPr/>
        </p:nvSpPr>
        <p:spPr>
          <a:xfrm>
            <a:off x="7611428" y="2479812"/>
            <a:ext cx="20788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investigate beliefs about human wrongdoing through religious perspectives.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A4CC4F-B66F-804A-A963-F7997C062C68}"/>
              </a:ext>
            </a:extLst>
          </p:cNvPr>
          <p:cNvSpPr/>
          <p:nvPr/>
        </p:nvSpPr>
        <p:spPr>
          <a:xfrm>
            <a:off x="4229273" y="4968711"/>
            <a:ext cx="214893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examine how teachings about Jesus affect some Christian responses to suffering..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F9F11F2-9A0C-924F-A6F0-C67AA14EB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413" y="628724"/>
            <a:ext cx="1109211" cy="10404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5E083F0-F052-C04B-B0BE-BC9E415131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9103" y="1179899"/>
            <a:ext cx="1262380" cy="11841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1BFFD5A-16FF-F54A-861D-31A5A3D311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8534" y="2726524"/>
            <a:ext cx="823517" cy="84733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67D725D-BAAE-AB4B-AA10-15CC3CA0CC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8928" y="5261517"/>
            <a:ext cx="1020696" cy="105486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2FEAEBC-9C5D-574E-9EB7-CB6F30F4B2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7848" y="4701468"/>
            <a:ext cx="1060450" cy="102939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CB73702-815D-9F44-A866-E8530CA428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65226" y="3294130"/>
            <a:ext cx="2953627" cy="1528178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2A0F2333-B300-AD48-AE9D-A22A1524250B}"/>
              </a:ext>
            </a:extLst>
          </p:cNvPr>
          <p:cNvSpPr/>
          <p:nvPr/>
        </p:nvSpPr>
        <p:spPr>
          <a:xfrm>
            <a:off x="1282508" y="5203049"/>
            <a:ext cx="125966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100" dirty="0">
                <a:latin typeface="Comic Sans MS" panose="030F0902030302020204" pitchFamily="66" charset="0"/>
              </a:rPr>
              <a:t>controversial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evil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free will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response</a:t>
            </a:r>
          </a:p>
          <a:p>
            <a:r>
              <a:rPr lang="en-CA" sz="1100" dirty="0">
                <a:latin typeface="Comic Sans MS" panose="030F0902030302020204" pitchFamily="66" charset="0"/>
              </a:rPr>
              <a:t>suffering</a:t>
            </a:r>
          </a:p>
        </p:txBody>
      </p:sp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b823cd6d1f43a9e4532e5a8e2573ffd1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e89e47a31178fb9e30eeab1e6bf03eba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Props1.xml><?xml version="1.0" encoding="utf-8"?>
<ds:datastoreItem xmlns:ds="http://schemas.openxmlformats.org/officeDocument/2006/customXml" ds:itemID="{B1DFDD85-344D-40BF-91CC-E602B21A18C3}"/>
</file>

<file path=customXml/itemProps2.xml><?xml version="1.0" encoding="utf-8"?>
<ds:datastoreItem xmlns:ds="http://schemas.openxmlformats.org/officeDocument/2006/customXml" ds:itemID="{507C279C-CA8D-47EA-A907-CB378469044D}"/>
</file>

<file path=customXml/itemProps3.xml><?xml version="1.0" encoding="utf-8"?>
<ds:datastoreItem xmlns:ds="http://schemas.openxmlformats.org/officeDocument/2006/customXml" ds:itemID="{ABD45BF0-5D49-418F-9734-1A3375409AF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10815</TotalTime>
  <Words>256</Words>
  <Application>Microsoft Macintosh PowerPoint</Application>
  <PresentationFormat>A4 Paper (210x297 mm)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Comment:</cp:lastModifiedBy>
  <cp:revision>163</cp:revision>
  <cp:lastPrinted>2022-09-12T06:48:43Z</cp:lastPrinted>
  <dcterms:created xsi:type="dcterms:W3CDTF">2021-01-17T21:08:28Z</dcterms:created>
  <dcterms:modified xsi:type="dcterms:W3CDTF">2024-02-17T14:34:20Z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</Properties>
</file>