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109DD3-E8B4-41A3-B60C-E44DE83DBD97}" v="11" dt="2025-02-23T11:55:20.8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53" autoAdjust="0"/>
    <p:restoredTop sz="94660"/>
  </p:normalViewPr>
  <p:slideViewPr>
    <p:cSldViewPr snapToGrid="0">
      <p:cViewPr>
        <p:scale>
          <a:sx n="90" d="100"/>
          <a:sy n="90" d="100"/>
        </p:scale>
        <p:origin x="2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822746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953495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912173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614100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42661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1769532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255901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1606920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3520803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983199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23/02/2025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dirty="0"/>
          </a:p>
        </p:txBody>
      </p:sp>
    </p:spTree>
    <p:extLst>
      <p:ext uri="{BB962C8B-B14F-4D97-AF65-F5344CB8AC3E}">
        <p14:creationId xmlns:p14="http://schemas.microsoft.com/office/powerpoint/2010/main" val="3391189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347BDB-0AC3-4C3C-BE1A-37C9BB360E53}" type="datetimeFigureOut">
              <a:rPr lang="en-GB" smtClean="0"/>
              <a:t>23/02/2025</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D23DCA-791A-4039-B15E-6CCA353FAEB3}" type="slidenum">
              <a:rPr lang="en-GB" smtClean="0"/>
              <a:t>‹#›</a:t>
            </a:fld>
            <a:endParaRPr lang="en-GB" dirty="0"/>
          </a:p>
        </p:txBody>
      </p:sp>
    </p:spTree>
    <p:extLst>
      <p:ext uri="{BB962C8B-B14F-4D97-AF65-F5344CB8AC3E}">
        <p14:creationId xmlns:p14="http://schemas.microsoft.com/office/powerpoint/2010/main" val="182759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Box 2"/>
          <p:cNvSpPr txBox="1">
            <a:spLocks noChangeArrowheads="1"/>
          </p:cNvSpPr>
          <p:nvPr/>
        </p:nvSpPr>
        <p:spPr bwMode="auto">
          <a:xfrm>
            <a:off x="2926988" y="1978215"/>
            <a:ext cx="3374035" cy="75409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spcAft>
                <a:spcPts val="80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Year 6 Spring 2: </a:t>
            </a:r>
            <a:r>
              <a:rPr lang="en-CA" sz="1600" b="1" dirty="0">
                <a:latin typeface="Comic Sans MS" panose="030F0902030302020204" pitchFamily="66" charset="0"/>
              </a:rPr>
              <a:t>Computing</a:t>
            </a:r>
          </a:p>
          <a:p>
            <a:pPr algn="ctr">
              <a:spcAft>
                <a:spcPts val="800"/>
              </a:spcAft>
            </a:pPr>
            <a:r>
              <a:rPr lang="en-CA" sz="1600" dirty="0">
                <a:latin typeface="Comic Sans MS" panose="030F0902030302020204" pitchFamily="66" charset="0"/>
              </a:rPr>
              <a:t>Selection</a:t>
            </a:r>
            <a:endParaRPr lang="en-GB" i="1" dirty="0">
              <a:latin typeface="Comic Sans MS" panose="030F0902030302020204" pitchFamily="66" charset="0"/>
              <a:ea typeface="Calibri" panose="020F0502020204030204" pitchFamily="34" charset="0"/>
              <a:cs typeface="Times New Roman" panose="02020603050405020304" pitchFamily="18" charset="0"/>
            </a:endParaRPr>
          </a:p>
        </p:txBody>
      </p:sp>
      <p:sp>
        <p:nvSpPr>
          <p:cNvPr id="3" name="TextBox 2"/>
          <p:cNvSpPr txBox="1"/>
          <p:nvPr/>
        </p:nvSpPr>
        <p:spPr>
          <a:xfrm>
            <a:off x="196494" y="303142"/>
            <a:ext cx="2650012" cy="560153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b="1" dirty="0">
                <a:latin typeface="Comic Sans MS" panose="030F0702030302020204" pitchFamily="66" charset="0"/>
              </a:rPr>
              <a:t>Key Concepts:</a:t>
            </a:r>
          </a:p>
          <a:p>
            <a:r>
              <a:rPr lang="en-GB" sz="1400" dirty="0">
                <a:effectLst/>
                <a:latin typeface="Quicksand"/>
                <a:ea typeface="Quicksand"/>
                <a:cs typeface="Quicksand"/>
              </a:rPr>
              <a:t>Learners will develop their knowledge of ‘selection’ by revisiting how ‘conditions’ can be used in programming, and then learning how the ‘if… then… else...’ structure can be used to select different outcomes depending on whether a condition is ‘true’ or ‘false’. </a:t>
            </a:r>
          </a:p>
          <a:p>
            <a:r>
              <a:rPr lang="en-GB" sz="1400" dirty="0">
                <a:effectLst/>
                <a:latin typeface="Quicksand"/>
                <a:ea typeface="Quicksand"/>
                <a:cs typeface="Quicksand"/>
              </a:rPr>
              <a:t>They learn how to write programs that ask questions and use selection to control the outcomes based on the answers given. </a:t>
            </a:r>
          </a:p>
          <a:p>
            <a:r>
              <a:rPr lang="en-GB" sz="1400" dirty="0">
                <a:effectLst/>
                <a:latin typeface="Quicksand"/>
                <a:ea typeface="Quicksand"/>
                <a:cs typeface="Quicksand"/>
              </a:rPr>
              <a:t>They use this knowledge to design a quiz in response to a given task and implement it as a program.</a:t>
            </a:r>
          </a:p>
          <a:p>
            <a:endParaRPr lang="en-GB" sz="1200" dirty="0">
              <a:effectLst/>
              <a:latin typeface="Quicksand"/>
              <a:ea typeface="Quicksand"/>
              <a:cs typeface="Quicksand"/>
            </a:endParaRPr>
          </a:p>
          <a:p>
            <a:r>
              <a:rPr lang="en-GB" sz="1200" b="1" dirty="0">
                <a:latin typeface="Comic Sans MS" panose="030F0702030302020204" pitchFamily="66" charset="0"/>
              </a:rPr>
              <a:t>Key Skills:</a:t>
            </a:r>
          </a:p>
          <a:p>
            <a:pPr algn="l"/>
            <a:r>
              <a:rPr lang="en-GB" sz="1400" dirty="0">
                <a:effectLst/>
                <a:latin typeface="Quicksand"/>
                <a:ea typeface="Quicksand"/>
                <a:cs typeface="Quicksand"/>
              </a:rPr>
              <a:t>They represent this understanding of Selection in algorithms, and then by constructing programs in the Scratch programming environment.</a:t>
            </a:r>
            <a:endParaRPr lang="en-GB" sz="1400" b="0" i="0" dirty="0">
              <a:solidFill>
                <a:srgbClr val="222222"/>
              </a:solidFill>
              <a:effectLst/>
              <a:latin typeface="Comic Sans MS" panose="030F0702030302020204" pitchFamily="66" charset="0"/>
            </a:endParaRPr>
          </a:p>
        </p:txBody>
      </p:sp>
      <p:sp>
        <p:nvSpPr>
          <p:cNvPr id="2" name="Text Box 2">
            <a:extLst>
              <a:ext uri="{FF2B5EF4-FFF2-40B4-BE49-F238E27FC236}">
                <a16:creationId xmlns:a16="http://schemas.microsoft.com/office/drawing/2014/main" id="{3D97CF09-E99A-AB0C-6F5A-1BA3BBE504C2}"/>
              </a:ext>
            </a:extLst>
          </p:cNvPr>
          <p:cNvSpPr txBox="1">
            <a:spLocks noChangeArrowheads="1"/>
          </p:cNvSpPr>
          <p:nvPr/>
        </p:nvSpPr>
        <p:spPr bwMode="auto">
          <a:xfrm>
            <a:off x="3367817" y="500489"/>
            <a:ext cx="2492375" cy="104041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6000"/>
              </a:lnSpc>
              <a:spcAft>
                <a:spcPts val="800"/>
              </a:spcAft>
            </a:pPr>
            <a:r>
              <a:rPr lang="en-US" sz="1200" dirty="0">
                <a:effectLst/>
                <a:latin typeface="Aptos" panose="020B0004020202020204" pitchFamily="34" charset="0"/>
                <a:ea typeface="Times New Roman" panose="02020603050405020304" pitchFamily="18" charset="0"/>
                <a:cs typeface="Times New Roman" panose="02020603050405020304" pitchFamily="18" charset="0"/>
              </a:rPr>
              <a:t>Lesson 1:</a:t>
            </a:r>
          </a:p>
          <a:p>
            <a:pPr>
              <a:lnSpc>
                <a:spcPct val="116000"/>
              </a:lnSpc>
              <a:spcAft>
                <a:spcPts val="800"/>
              </a:spcAft>
            </a:pPr>
            <a:r>
              <a:rPr lang="en-GB" sz="1200" dirty="0">
                <a:effectLst/>
                <a:latin typeface="Quicksand"/>
                <a:ea typeface="Quicksand"/>
                <a:cs typeface="Quicksand"/>
              </a:rPr>
              <a:t>In this lesson, learners revisit previous learning on programming, debugging and algorithms. </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p:txBody>
      </p:sp>
      <p:sp>
        <p:nvSpPr>
          <p:cNvPr id="4" name="Text Box 2">
            <a:extLst>
              <a:ext uri="{FF2B5EF4-FFF2-40B4-BE49-F238E27FC236}">
                <a16:creationId xmlns:a16="http://schemas.microsoft.com/office/drawing/2014/main" id="{20E50833-787D-C719-00E8-55F424ACBD51}"/>
              </a:ext>
            </a:extLst>
          </p:cNvPr>
          <p:cNvSpPr txBox="1">
            <a:spLocks noChangeArrowheads="1"/>
          </p:cNvSpPr>
          <p:nvPr/>
        </p:nvSpPr>
        <p:spPr bwMode="auto">
          <a:xfrm>
            <a:off x="6609106" y="500489"/>
            <a:ext cx="2492375" cy="146886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6000"/>
              </a:lnSpc>
              <a:spcAft>
                <a:spcPts val="800"/>
              </a:spcAft>
            </a:pPr>
            <a:r>
              <a:rPr lang="en-US" sz="1200" dirty="0">
                <a:effectLst/>
                <a:latin typeface="Aptos" panose="020B0004020202020204" pitchFamily="34" charset="0"/>
                <a:ea typeface="Times New Roman" panose="02020603050405020304" pitchFamily="18" charset="0"/>
                <a:cs typeface="Times New Roman" panose="02020603050405020304" pitchFamily="18" charset="0"/>
              </a:rPr>
              <a:t>Lesson 2: </a:t>
            </a:r>
          </a:p>
          <a:p>
            <a:pPr>
              <a:lnSpc>
                <a:spcPct val="116000"/>
              </a:lnSpc>
              <a:spcAft>
                <a:spcPts val="800"/>
              </a:spcAft>
            </a:pPr>
            <a:r>
              <a:rPr lang="en-GB" sz="1200" dirty="0">
                <a:effectLst/>
                <a:latin typeface="Quicksand"/>
                <a:ea typeface="Quicksand"/>
                <a:cs typeface="Quicksand"/>
              </a:rPr>
              <a:t>In this lesson, learners revisit previous learning on ‘selection’ and identify how ‘conditions’ are used to control the flow of actions in a program.</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p:txBody>
      </p:sp>
      <p:sp>
        <p:nvSpPr>
          <p:cNvPr id="6" name="Text Box 2">
            <a:extLst>
              <a:ext uri="{FF2B5EF4-FFF2-40B4-BE49-F238E27FC236}">
                <a16:creationId xmlns:a16="http://schemas.microsoft.com/office/drawing/2014/main" id="{928DFB19-E447-4B89-185B-0458A362C1DE}"/>
              </a:ext>
            </a:extLst>
          </p:cNvPr>
          <p:cNvSpPr txBox="1">
            <a:spLocks noChangeArrowheads="1"/>
          </p:cNvSpPr>
          <p:nvPr/>
        </p:nvSpPr>
        <p:spPr bwMode="auto">
          <a:xfrm>
            <a:off x="6609107" y="2364192"/>
            <a:ext cx="2492375" cy="125463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6000"/>
              </a:lnSpc>
              <a:spcAft>
                <a:spcPts val="800"/>
              </a:spcAft>
            </a:pPr>
            <a:r>
              <a:rPr lang="en-US" sz="1200" dirty="0">
                <a:effectLst/>
                <a:latin typeface="Aptos" panose="020B0004020202020204" pitchFamily="34" charset="0"/>
                <a:ea typeface="Times New Roman" panose="02020603050405020304" pitchFamily="18" charset="0"/>
                <a:cs typeface="Times New Roman" panose="02020603050405020304" pitchFamily="18" charset="0"/>
              </a:rPr>
              <a:t>Lesson 3: </a:t>
            </a:r>
          </a:p>
          <a:p>
            <a:pPr>
              <a:lnSpc>
                <a:spcPct val="116000"/>
              </a:lnSpc>
              <a:spcAft>
                <a:spcPts val="800"/>
              </a:spcAft>
            </a:pPr>
            <a:r>
              <a:rPr lang="en-GB" sz="1200" dirty="0">
                <a:effectLst/>
                <a:latin typeface="Quicksand"/>
                <a:ea typeface="Quicksand"/>
                <a:cs typeface="Quicksand"/>
              </a:rPr>
              <a:t>In this lesson, learners will develop their understanding of selection by using the ‘if… then… else...’ structure in algorithms and programs</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p:txBody>
      </p:sp>
      <p:sp>
        <p:nvSpPr>
          <p:cNvPr id="7" name="Text Box 2">
            <a:extLst>
              <a:ext uri="{FF2B5EF4-FFF2-40B4-BE49-F238E27FC236}">
                <a16:creationId xmlns:a16="http://schemas.microsoft.com/office/drawing/2014/main" id="{ECD693E6-2766-DDEA-E4A5-F08477917C5E}"/>
              </a:ext>
            </a:extLst>
          </p:cNvPr>
          <p:cNvSpPr txBox="1">
            <a:spLocks noChangeArrowheads="1"/>
          </p:cNvSpPr>
          <p:nvPr/>
        </p:nvSpPr>
        <p:spPr bwMode="auto">
          <a:xfrm>
            <a:off x="6609107" y="3832081"/>
            <a:ext cx="2492375" cy="146886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6000"/>
              </a:lnSpc>
              <a:spcAft>
                <a:spcPts val="800"/>
              </a:spcAft>
            </a:pPr>
            <a:r>
              <a:rPr lang="en-US" sz="1200" dirty="0">
                <a:effectLst/>
                <a:latin typeface="Aptos" panose="020B0004020202020204" pitchFamily="34" charset="0"/>
                <a:ea typeface="Times New Roman" panose="02020603050405020304" pitchFamily="18" charset="0"/>
                <a:cs typeface="Times New Roman" panose="02020603050405020304" pitchFamily="18" charset="0"/>
              </a:rPr>
              <a:t>Lesson 4: </a:t>
            </a:r>
          </a:p>
          <a:p>
            <a:pPr>
              <a:lnSpc>
                <a:spcPct val="116000"/>
              </a:lnSpc>
              <a:spcAft>
                <a:spcPts val="800"/>
              </a:spcAft>
            </a:pPr>
            <a:r>
              <a:rPr lang="en-GB" sz="1200" dirty="0">
                <a:effectLst/>
                <a:latin typeface="Quicksand"/>
                <a:ea typeface="Quicksand"/>
                <a:cs typeface="Quicksand"/>
              </a:rPr>
              <a:t>In this lesson, learners consider how the ‘if… then... else…’ structure can be used to identify two responses to a binary question (one with a ‘yes or no’ answer). </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p:txBody>
      </p:sp>
      <p:sp>
        <p:nvSpPr>
          <p:cNvPr id="8" name="Text Box 2">
            <a:extLst>
              <a:ext uri="{FF2B5EF4-FFF2-40B4-BE49-F238E27FC236}">
                <a16:creationId xmlns:a16="http://schemas.microsoft.com/office/drawing/2014/main" id="{487C4B25-75BB-DC8A-DD19-57DC6756F14A}"/>
              </a:ext>
            </a:extLst>
          </p:cNvPr>
          <p:cNvSpPr txBox="1">
            <a:spLocks noChangeArrowheads="1"/>
          </p:cNvSpPr>
          <p:nvPr/>
        </p:nvSpPr>
        <p:spPr bwMode="auto">
          <a:xfrm>
            <a:off x="6180822" y="5430856"/>
            <a:ext cx="2492375" cy="125463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6000"/>
              </a:lnSpc>
              <a:spcAft>
                <a:spcPts val="800"/>
              </a:spcAft>
            </a:pPr>
            <a:r>
              <a:rPr lang="en-US" sz="1200" dirty="0">
                <a:effectLst/>
                <a:latin typeface="Aptos" panose="020B0004020202020204" pitchFamily="34" charset="0"/>
                <a:ea typeface="Times New Roman" panose="02020603050405020304" pitchFamily="18" charset="0"/>
                <a:cs typeface="Times New Roman" panose="02020603050405020304" pitchFamily="18" charset="0"/>
              </a:rPr>
              <a:t>Lesson 5: </a:t>
            </a:r>
          </a:p>
          <a:p>
            <a:pPr>
              <a:lnSpc>
                <a:spcPct val="116000"/>
              </a:lnSpc>
              <a:spcAft>
                <a:spcPts val="800"/>
              </a:spcAft>
            </a:pPr>
            <a:r>
              <a:rPr lang="en-GB" sz="1200" dirty="0">
                <a:effectLst/>
                <a:latin typeface="Quicksand"/>
                <a:ea typeface="Quicksand"/>
                <a:cs typeface="Quicksand"/>
              </a:rPr>
              <a:t>In this lesson, learners will be provided with a task: to use selection to control the outcomes in an interactive quiz. </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p:txBody>
      </p:sp>
      <p:sp>
        <p:nvSpPr>
          <p:cNvPr id="9" name="Text Box 2">
            <a:extLst>
              <a:ext uri="{FF2B5EF4-FFF2-40B4-BE49-F238E27FC236}">
                <a16:creationId xmlns:a16="http://schemas.microsoft.com/office/drawing/2014/main" id="{CBE5E721-C1F9-BD93-CBD8-79DF3A6F70BE}"/>
              </a:ext>
            </a:extLst>
          </p:cNvPr>
          <p:cNvSpPr txBox="1">
            <a:spLocks noChangeArrowheads="1"/>
          </p:cNvSpPr>
          <p:nvPr/>
        </p:nvSpPr>
        <p:spPr bwMode="auto">
          <a:xfrm>
            <a:off x="3164062" y="5430856"/>
            <a:ext cx="2492375" cy="125463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6000"/>
              </a:lnSpc>
              <a:spcAft>
                <a:spcPts val="800"/>
              </a:spcAft>
            </a:pPr>
            <a:r>
              <a:rPr lang="en-US" sz="1200" dirty="0">
                <a:effectLst/>
                <a:latin typeface="Aptos" panose="020B0004020202020204" pitchFamily="34" charset="0"/>
                <a:ea typeface="Times New Roman" panose="02020603050405020304" pitchFamily="18" charset="0"/>
                <a:cs typeface="Times New Roman" panose="02020603050405020304" pitchFamily="18" charset="0"/>
              </a:rPr>
              <a:t>Lesson 6: </a:t>
            </a:r>
          </a:p>
          <a:p>
            <a:pPr>
              <a:lnSpc>
                <a:spcPct val="116000"/>
              </a:lnSpc>
              <a:spcAft>
                <a:spcPts val="800"/>
              </a:spcAft>
            </a:pPr>
            <a:r>
              <a:rPr lang="en-GB" sz="1200" dirty="0">
                <a:effectLst/>
                <a:latin typeface="Quicksand"/>
                <a:ea typeface="Quicksand"/>
                <a:cs typeface="Quicksand"/>
              </a:rPr>
              <a:t>In this lesson, learners will use the Scratch programming environment to implement the first section of their algorithm as a program. </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p:txBody>
      </p:sp>
      <p:pic>
        <p:nvPicPr>
          <p:cNvPr id="1026" name="Picture 2" descr="multiwingspan">
            <a:extLst>
              <a:ext uri="{FF2B5EF4-FFF2-40B4-BE49-F238E27FC236}">
                <a16:creationId xmlns:a16="http://schemas.microsoft.com/office/drawing/2014/main" id="{C971C8EA-ACBC-D6FA-6E8C-BB1A0F5F86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8434" y="2782508"/>
            <a:ext cx="2962388" cy="2000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6437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B851D845A885245B83E78AF51F568C8" ma:contentTypeVersion="15" ma:contentTypeDescription="Create a new document." ma:contentTypeScope="" ma:versionID="b823cd6d1f43a9e4532e5a8e2573ffd1">
  <xsd:schema xmlns:xsd="http://www.w3.org/2001/XMLSchema" xmlns:xs="http://www.w3.org/2001/XMLSchema" xmlns:p="http://schemas.microsoft.com/office/2006/metadata/properties" xmlns:ns2="49e7a498-3891-4273-827e-8a63e12963a4" xmlns:ns3="eb370ac7-8fc3-4cb4-a9ab-ccfeca1627d9" targetNamespace="http://schemas.microsoft.com/office/2006/metadata/properties" ma:root="true" ma:fieldsID="e89e47a31178fb9e30eeab1e6bf03eba" ns2:_="" ns3:_="">
    <xsd:import namespace="49e7a498-3891-4273-827e-8a63e12963a4"/>
    <xsd:import namespace="eb370ac7-8fc3-4cb4-a9ab-ccfeca1627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e7a498-3891-4273-827e-8a63e12963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370ac7-8fc3-4cb4-a9ab-ccfeca1627d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098bde-718d-4e0c-a268-d708077b6908}" ma:internalName="TaxCatchAll" ma:showField="CatchAllData" ma:web="eb370ac7-8fc3-4cb4-a9ab-ccfeca1627d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9e7a498-3891-4273-827e-8a63e12963a4">
      <Terms xmlns="http://schemas.microsoft.com/office/infopath/2007/PartnerControls"/>
    </lcf76f155ced4ddcb4097134ff3c332f>
    <TaxCatchAll xmlns="eb370ac7-8fc3-4cb4-a9ab-ccfeca1627d9" xsi:nil="true"/>
  </documentManagement>
</p:properties>
</file>

<file path=customXml/itemProps1.xml><?xml version="1.0" encoding="utf-8"?>
<ds:datastoreItem xmlns:ds="http://schemas.openxmlformats.org/officeDocument/2006/customXml" ds:itemID="{409685B2-D838-4E69-8F57-D788086B20CE}"/>
</file>

<file path=customXml/itemProps2.xml><?xml version="1.0" encoding="utf-8"?>
<ds:datastoreItem xmlns:ds="http://schemas.openxmlformats.org/officeDocument/2006/customXml" ds:itemID="{4E7E8217-6B7B-435B-831D-5A1F6BDC869A}">
  <ds:schemaRefs>
    <ds:schemaRef ds:uri="http://schemas.microsoft.com/sharepoint/v3/contenttype/forms"/>
  </ds:schemaRefs>
</ds:datastoreItem>
</file>

<file path=customXml/itemProps3.xml><?xml version="1.0" encoding="utf-8"?>
<ds:datastoreItem xmlns:ds="http://schemas.openxmlformats.org/officeDocument/2006/customXml" ds:itemID="{0EBCD07E-30D6-49B8-B2F9-1496CBDA8838}">
  <ds:schemaRefs>
    <ds:schemaRef ds:uri="http://purl.org/dc/elements/1.1/"/>
    <ds:schemaRef ds:uri="http://www.w3.org/XML/1998/namespace"/>
    <ds:schemaRef ds:uri="eb370ac7-8fc3-4cb4-a9ab-ccfeca1627d9"/>
    <ds:schemaRef ds:uri="http://purl.org/dc/dcmitype/"/>
    <ds:schemaRef ds:uri="49e7a498-3891-4273-827e-8a63e12963a4"/>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1486</TotalTime>
  <Words>304</Words>
  <Application>Microsoft Office PowerPoint</Application>
  <PresentationFormat>A4 Paper (210x297 mm)</PresentationFormat>
  <Paragraphs>21</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Aptos</vt:lpstr>
      <vt:lpstr>Arial</vt:lpstr>
      <vt:lpstr>Calibri</vt:lpstr>
      <vt:lpstr>Calibri Light</vt:lpstr>
      <vt:lpstr>Comic Sans MS</vt:lpstr>
      <vt:lpstr>Quicksand</vt:lpstr>
      <vt:lpstr>Office Theme</vt:lpstr>
      <vt:lpstr>PowerPoint Presentation</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Armitage</dc:creator>
  <cp:lastModifiedBy>Nate Goegan</cp:lastModifiedBy>
  <cp:revision>165</cp:revision>
  <cp:lastPrinted>2022-09-12T06:48:43Z</cp:lastPrinted>
  <dcterms:created xsi:type="dcterms:W3CDTF">2021-01-17T21:08:28Z</dcterms:created>
  <dcterms:modified xsi:type="dcterms:W3CDTF">2025-02-23T12:00:11Z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0x0101008B851D845A885245B83E78AF51F568C8</vt:lpwstr>
  </property>
</Properties>
</file>