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770334-C57B-4D4F-B7C7-644FB488FF03}" v="4" dt="2026-03-20T10:58:08.4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494" autoAdjust="0"/>
    <p:restoredTop sz="94660"/>
  </p:normalViewPr>
  <p:slideViewPr>
    <p:cSldViewPr snapToGrid="0">
      <p:cViewPr varScale="1">
        <p:scale>
          <a:sx n="82" d="100"/>
          <a:sy n="82" d="100"/>
        </p:scale>
        <p:origin x="188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Cain" userId="7cf4fe58-29e7-4875-aecc-3cb6c0c29aa7" providerId="ADAL" clId="{E981591E-DA11-44C6-968C-706878B2D597}"/>
    <pc:docChg chg="undo custSel addSld modSld">
      <pc:chgData name="Deborah Cain" userId="7cf4fe58-29e7-4875-aecc-3cb6c0c29aa7" providerId="ADAL" clId="{E981591E-DA11-44C6-968C-706878B2D597}" dt="2026-03-20T10:59:12.155" v="123" actId="1076"/>
      <pc:docMkLst>
        <pc:docMk/>
      </pc:docMkLst>
      <pc:sldChg chg="addSp delSp modSp new mod setBg">
        <pc:chgData name="Deborah Cain" userId="7cf4fe58-29e7-4875-aecc-3cb6c0c29aa7" providerId="ADAL" clId="{E981591E-DA11-44C6-968C-706878B2D597}" dt="2026-03-20T10:59:12.155" v="123" actId="1076"/>
        <pc:sldMkLst>
          <pc:docMk/>
          <pc:sldMk cId="3700204505" sldId="257"/>
        </pc:sldMkLst>
        <pc:spChg chg="add mod">
          <ac:chgData name="Deborah Cain" userId="7cf4fe58-29e7-4875-aecc-3cb6c0c29aa7" providerId="ADAL" clId="{E981591E-DA11-44C6-968C-706878B2D597}" dt="2026-03-20T10:58:37.726" v="117" actId="1076"/>
          <ac:spMkLst>
            <pc:docMk/>
            <pc:sldMk cId="3700204505" sldId="257"/>
            <ac:spMk id="7" creationId="{A15BD640-C07F-6F1E-1DCA-9304A765700E}"/>
          </ac:spMkLst>
        </pc:spChg>
        <pc:spChg chg="add mod">
          <ac:chgData name="Deborah Cain" userId="7cf4fe58-29e7-4875-aecc-3cb6c0c29aa7" providerId="ADAL" clId="{E981591E-DA11-44C6-968C-706878B2D597}" dt="2026-03-20T10:59:12.155" v="123" actId="1076"/>
          <ac:spMkLst>
            <pc:docMk/>
            <pc:sldMk cId="3700204505" sldId="257"/>
            <ac:spMk id="8" creationId="{2CED8AD1-A176-712B-1914-AD42C1CEF846}"/>
          </ac:spMkLst>
        </pc:spChg>
        <pc:spChg chg="add del">
          <ac:chgData name="Deborah Cain" userId="7cf4fe58-29e7-4875-aecc-3cb6c0c29aa7" providerId="ADAL" clId="{E981591E-DA11-44C6-968C-706878B2D597}" dt="2026-03-20T10:52:46.174" v="13" actId="26606"/>
          <ac:spMkLst>
            <pc:docMk/>
            <pc:sldMk cId="3700204505" sldId="257"/>
            <ac:spMk id="9" creationId="{F101B3CC-B49F-4CE0-B198-228D1D4285B1}"/>
          </ac:spMkLst>
        </pc:spChg>
        <pc:spChg chg="add">
          <ac:chgData name="Deborah Cain" userId="7cf4fe58-29e7-4875-aecc-3cb6c0c29aa7" providerId="ADAL" clId="{E981591E-DA11-44C6-968C-706878B2D597}" dt="2026-03-20T10:55:59.733" v="102" actId="26606"/>
          <ac:spMkLst>
            <pc:docMk/>
            <pc:sldMk cId="3700204505" sldId="257"/>
            <ac:spMk id="10" creationId="{2151139A-886F-4B97-8815-729AD3831BBD}"/>
          </ac:spMkLst>
        </pc:spChg>
        <pc:spChg chg="add">
          <ac:chgData name="Deborah Cain" userId="7cf4fe58-29e7-4875-aecc-3cb6c0c29aa7" providerId="ADAL" clId="{E981591E-DA11-44C6-968C-706878B2D597}" dt="2026-03-20T10:55:59.733" v="102" actId="26606"/>
          <ac:spMkLst>
            <pc:docMk/>
            <pc:sldMk cId="3700204505" sldId="257"/>
            <ac:spMk id="11" creationId="{AB5E08C4-8CDD-4623-A5B8-E998C6DEE3B7}"/>
          </ac:spMkLst>
        </pc:spChg>
        <pc:spChg chg="add del">
          <ac:chgData name="Deborah Cain" userId="7cf4fe58-29e7-4875-aecc-3cb6c0c29aa7" providerId="ADAL" clId="{E981591E-DA11-44C6-968C-706878B2D597}" dt="2026-03-20T10:55:11.681" v="101" actId="26606"/>
          <ac:spMkLst>
            <pc:docMk/>
            <pc:sldMk cId="3700204505" sldId="257"/>
            <ac:spMk id="12" creationId="{FFCDD23B-75C8-427B-BD08-53C8156CD7CD}"/>
          </ac:spMkLst>
        </pc:spChg>
        <pc:spChg chg="add">
          <ac:chgData name="Deborah Cain" userId="7cf4fe58-29e7-4875-aecc-3cb6c0c29aa7" providerId="ADAL" clId="{E981591E-DA11-44C6-968C-706878B2D597}" dt="2026-03-20T10:55:59.733" v="102" actId="26606"/>
          <ac:spMkLst>
            <pc:docMk/>
            <pc:sldMk cId="3700204505" sldId="257"/>
            <ac:spMk id="13" creationId="{15F33878-D502-4FFA-8ACE-F2AECDB2A23F}"/>
          </ac:spMkLst>
        </pc:spChg>
        <pc:spChg chg="add del">
          <ac:chgData name="Deborah Cain" userId="7cf4fe58-29e7-4875-aecc-3cb6c0c29aa7" providerId="ADAL" clId="{E981591E-DA11-44C6-968C-706878B2D597}" dt="2026-03-20T10:55:11.681" v="101" actId="26606"/>
          <ac:spMkLst>
            <pc:docMk/>
            <pc:sldMk cId="3700204505" sldId="257"/>
            <ac:spMk id="14" creationId="{AFFC87AC-C919-4FE5-BAC3-39509E001152}"/>
          </ac:spMkLst>
        </pc:spChg>
        <pc:spChg chg="add">
          <ac:chgData name="Deborah Cain" userId="7cf4fe58-29e7-4875-aecc-3cb6c0c29aa7" providerId="ADAL" clId="{E981591E-DA11-44C6-968C-706878B2D597}" dt="2026-03-20T10:55:59.733" v="102" actId="26606"/>
          <ac:spMkLst>
            <pc:docMk/>
            <pc:sldMk cId="3700204505" sldId="257"/>
            <ac:spMk id="15" creationId="{D3539FEE-81D3-4406-802E-60B20B16F4F6}"/>
          </ac:spMkLst>
        </pc:spChg>
        <pc:spChg chg="add del">
          <ac:chgData name="Deborah Cain" userId="7cf4fe58-29e7-4875-aecc-3cb6c0c29aa7" providerId="ADAL" clId="{E981591E-DA11-44C6-968C-706878B2D597}" dt="2026-03-20T10:55:11.681" v="101" actId="26606"/>
          <ac:spMkLst>
            <pc:docMk/>
            <pc:sldMk cId="3700204505" sldId="257"/>
            <ac:spMk id="16" creationId="{AB5E08C4-8CDD-4623-A5B8-E998C6DEE3B7}"/>
          </ac:spMkLst>
        </pc:spChg>
        <pc:spChg chg="add del">
          <ac:chgData name="Deborah Cain" userId="7cf4fe58-29e7-4875-aecc-3cb6c0c29aa7" providerId="ADAL" clId="{E981591E-DA11-44C6-968C-706878B2D597}" dt="2026-03-20T10:55:11.681" v="101" actId="26606"/>
          <ac:spMkLst>
            <pc:docMk/>
            <pc:sldMk cId="3700204505" sldId="257"/>
            <ac:spMk id="18" creationId="{15F33878-D502-4FFA-8ACE-F2AECDB2A23F}"/>
          </ac:spMkLst>
        </pc:spChg>
        <pc:spChg chg="add">
          <ac:chgData name="Deborah Cain" userId="7cf4fe58-29e7-4875-aecc-3cb6c0c29aa7" providerId="ADAL" clId="{E981591E-DA11-44C6-968C-706878B2D597}" dt="2026-03-20T10:55:59.733" v="102" actId="26606"/>
          <ac:spMkLst>
            <pc:docMk/>
            <pc:sldMk cId="3700204505" sldId="257"/>
            <ac:spMk id="20" creationId="{DC701763-729E-462F-A5A8-E0DEFEB1E2E4}"/>
          </ac:spMkLst>
        </pc:spChg>
        <pc:picChg chg="add mod ord">
          <ac:chgData name="Deborah Cain" userId="7cf4fe58-29e7-4875-aecc-3cb6c0c29aa7" providerId="ADAL" clId="{E981591E-DA11-44C6-968C-706878B2D597}" dt="2026-03-20T10:56:25.887" v="110" actId="1076"/>
          <ac:picMkLst>
            <pc:docMk/>
            <pc:sldMk cId="3700204505" sldId="257"/>
            <ac:picMk id="2" creationId="{04F90252-E303-769A-A9B5-B0419B3DB9CC}"/>
          </ac:picMkLst>
        </pc:picChg>
        <pc:picChg chg="add del mod">
          <ac:chgData name="Deborah Cain" userId="7cf4fe58-29e7-4875-aecc-3cb6c0c29aa7" providerId="ADAL" clId="{E981591E-DA11-44C6-968C-706878B2D597}" dt="2026-03-20T10:52:19.652" v="11" actId="478"/>
          <ac:picMkLst>
            <pc:docMk/>
            <pc:sldMk cId="3700204505" sldId="257"/>
            <ac:picMk id="4" creationId="{0B90CFD5-3242-D2E5-F59B-EFDA5F9B5936}"/>
          </ac:picMkLst>
        </pc:picChg>
        <pc:picChg chg="add mod ord">
          <ac:chgData name="Deborah Cain" userId="7cf4fe58-29e7-4875-aecc-3cb6c0c29aa7" providerId="ADAL" clId="{E981591E-DA11-44C6-968C-706878B2D597}" dt="2026-03-20T10:56:23.847" v="109" actId="1076"/>
          <ac:picMkLst>
            <pc:docMk/>
            <pc:sldMk cId="3700204505" sldId="257"/>
            <ac:picMk id="6" creationId="{FE5EFB4D-BF13-6FD2-1109-AE527EC00E3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1955959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54951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5AD602-81BC-4FCA-9CD3-A7FE29C85E75}"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242114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5AD602-81BC-4FCA-9CD3-A7FE29C85E75}"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411713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5AD602-81BC-4FCA-9CD3-A7FE29C85E75}" type="datetimeFigureOut">
              <a:rPr lang="en-GB" smtClean="0"/>
              <a:t>20/03/2026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877793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5AD602-81BC-4FCA-9CD3-A7FE29C85E75}" type="datetimeFigureOut">
              <a:rPr lang="en-GB" smtClean="0"/>
              <a:t>20/03/2026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4260536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5AD602-81BC-4FCA-9CD3-A7FE29C85E75}" type="datetimeFigureOut">
              <a:rPr lang="en-GB" smtClean="0"/>
              <a:t>20/03/2026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2177553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5AD602-81BC-4FCA-9CD3-A7FE29C85E75}"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318508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5AD602-81BC-4FCA-9CD3-A7FE29C85E75}" type="datetimeFigureOut">
              <a:rPr lang="en-GB" smtClean="0"/>
              <a:t>20/03/2026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3871552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3300693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20/03/2026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526948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5AD602-81BC-4FCA-9CD3-A7FE29C85E75}" type="datetimeFigureOut">
              <a:rPr lang="en-GB" smtClean="0"/>
              <a:t>20/03/2026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F0B678-91DC-483D-8DB9-302F49BF1E5A}" type="slidenum">
              <a:rPr lang="en-GB" smtClean="0"/>
              <a:t>‹#›</a:t>
            </a:fld>
            <a:endParaRPr lang="en-GB"/>
          </a:p>
        </p:txBody>
      </p:sp>
    </p:spTree>
    <p:extLst>
      <p:ext uri="{BB962C8B-B14F-4D97-AF65-F5344CB8AC3E}">
        <p14:creationId xmlns:p14="http://schemas.microsoft.com/office/powerpoint/2010/main" val="410264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69273" y="140398"/>
            <a:ext cx="4545323" cy="597028"/>
          </a:xfrm>
          <a:prstGeom prst="roundRect">
            <a:avLst/>
          </a:prstGeom>
          <a:solidFill>
            <a:schemeClr val="accent2">
              <a:lumMod val="60000"/>
              <a:lumOff val="4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Knowledge Organiser: World War II in Europe</a:t>
            </a:r>
          </a:p>
        </p:txBody>
      </p:sp>
      <p:graphicFrame>
        <p:nvGraphicFramePr>
          <p:cNvPr id="9" name="Table 8"/>
          <p:cNvGraphicFramePr>
            <a:graphicFrameLocks noGrp="1"/>
          </p:cNvGraphicFramePr>
          <p:nvPr>
            <p:extLst>
              <p:ext uri="{D42A27DB-BD31-4B8C-83A1-F6EECF244321}">
                <p14:modId xmlns:p14="http://schemas.microsoft.com/office/powerpoint/2010/main" val="809137607"/>
              </p:ext>
            </p:extLst>
          </p:nvPr>
        </p:nvGraphicFramePr>
        <p:xfrm>
          <a:off x="5215812" y="878944"/>
          <a:ext cx="4291076" cy="4735043"/>
        </p:xfrm>
        <a:graphic>
          <a:graphicData uri="http://schemas.openxmlformats.org/drawingml/2006/table">
            <a:tbl>
              <a:tblPr firstRow="1" bandRow="1">
                <a:tableStyleId>{93296810-A885-4BE3-A3E7-6D5BEEA58F35}</a:tableStyleId>
              </a:tblPr>
              <a:tblGrid>
                <a:gridCol w="4291076">
                  <a:extLst>
                    <a:ext uri="{9D8B030D-6E8A-4147-A177-3AD203B41FA5}">
                      <a16:colId xmlns:a16="http://schemas.microsoft.com/office/drawing/2014/main" val="3480319413"/>
                    </a:ext>
                  </a:extLst>
                </a:gridCol>
              </a:tblGrid>
              <a:tr h="4082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omic Sans MS" panose="030F0702030302020204" pitchFamily="66" charset="0"/>
                        </a:rPr>
                        <a:t>Key Facts</a:t>
                      </a:r>
                    </a:p>
                  </a:txBody>
                  <a:tcPr/>
                </a:tc>
                <a:extLst>
                  <a:ext uri="{0D108BD9-81ED-4DB2-BD59-A6C34878D82A}">
                    <a16:rowId xmlns:a16="http://schemas.microsoft.com/office/drawing/2014/main" val="2982972398"/>
                  </a:ext>
                </a:extLst>
              </a:tr>
              <a:tr h="5834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D-day was the largest  invasion force in human history. It was an international battle to win back France and other countries from the Axis. The Allies won. </a:t>
                      </a:r>
                    </a:p>
                  </a:txBody>
                  <a:tcPr/>
                </a:tc>
                <a:extLst>
                  <a:ext uri="{0D108BD9-81ED-4DB2-BD59-A6C34878D82A}">
                    <a16:rowId xmlns:a16="http://schemas.microsoft.com/office/drawing/2014/main" val="5859482"/>
                  </a:ext>
                </a:extLst>
              </a:tr>
              <a:tr h="40825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60 million people lost their lives on the Allies side.</a:t>
                      </a:r>
                    </a:p>
                  </a:txBody>
                  <a:tcPr/>
                </a:tc>
                <a:extLst>
                  <a:ext uri="{0D108BD9-81ED-4DB2-BD59-A6C34878D82A}">
                    <a16:rowId xmlns:a16="http://schemas.microsoft.com/office/drawing/2014/main" val="4282095775"/>
                  </a:ext>
                </a:extLst>
              </a:tr>
              <a:tr h="4189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Modern day Europe now includes 44 countries. Europe was and still is the wealthiest continent.</a:t>
                      </a:r>
                    </a:p>
                  </a:txBody>
                  <a:tcPr/>
                </a:tc>
                <a:extLst>
                  <a:ext uri="{0D108BD9-81ED-4DB2-BD59-A6C34878D82A}">
                    <a16:rowId xmlns:a16="http://schemas.microsoft.com/office/drawing/2014/main" val="1771642660"/>
                  </a:ext>
                </a:extLst>
              </a:tr>
              <a:tr h="4189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The Second World War was triggered when Germany invaded Poland. </a:t>
                      </a:r>
                    </a:p>
                  </a:txBody>
                  <a:tcPr/>
                </a:tc>
                <a:extLst>
                  <a:ext uri="{0D108BD9-81ED-4DB2-BD59-A6C34878D82A}">
                    <a16:rowId xmlns:a16="http://schemas.microsoft.com/office/drawing/2014/main" val="906420774"/>
                  </a:ext>
                </a:extLst>
              </a:tr>
              <a:tr h="4189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WWII started when Germany (the Nazi party) invaded Poland.</a:t>
                      </a:r>
                    </a:p>
                  </a:txBody>
                  <a:tcPr/>
                </a:tc>
                <a:extLst>
                  <a:ext uri="{0D108BD9-81ED-4DB2-BD59-A6C34878D82A}">
                    <a16:rowId xmlns:a16="http://schemas.microsoft.com/office/drawing/2014/main" val="2405532847"/>
                  </a:ext>
                </a:extLst>
              </a:tr>
              <a:tr h="4274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During World War II, the</a:t>
                      </a:r>
                      <a:r>
                        <a:rPr lang="en-GB" sz="1100" baseline="0" dirty="0">
                          <a:latin typeface="Century Gothic" panose="020B0502020202020204" pitchFamily="34" charset="0"/>
                        </a:rPr>
                        <a:t> Prime Ministers for Britain were Neville Chamberlain and Winston Churchill. </a:t>
                      </a:r>
                      <a:endParaRPr lang="en-GB" sz="1100" dirty="0">
                        <a:latin typeface="Century Gothic" panose="020B0502020202020204" pitchFamily="34" charset="0"/>
                      </a:endParaRPr>
                    </a:p>
                  </a:txBody>
                  <a:tcPr/>
                </a:tc>
                <a:extLst>
                  <a:ext uri="{0D108BD9-81ED-4DB2-BD59-A6C34878D82A}">
                    <a16:rowId xmlns:a16="http://schemas.microsoft.com/office/drawing/2014/main" val="93112899"/>
                  </a:ext>
                </a:extLst>
              </a:tr>
              <a:tr h="5834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Germany succeeded in invading our neighbouring countries – France, Denmark, Norway, Netherlands and Czechoslovakia (now Czechia and Slovakia).</a:t>
                      </a:r>
                    </a:p>
                  </a:txBody>
                  <a:tcPr/>
                </a:tc>
                <a:extLst>
                  <a:ext uri="{0D108BD9-81ED-4DB2-BD59-A6C34878D82A}">
                    <a16:rowId xmlns:a16="http://schemas.microsoft.com/office/drawing/2014/main" val="1440712944"/>
                  </a:ext>
                </a:extLst>
              </a:tr>
              <a:tr h="4189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20 million Russian people died trying to protect Russia from Nazi invasion. They were on the Allies side. </a:t>
                      </a:r>
                    </a:p>
                  </a:txBody>
                  <a:tcPr/>
                </a:tc>
                <a:extLst>
                  <a:ext uri="{0D108BD9-81ED-4DB2-BD59-A6C34878D82A}">
                    <a16:rowId xmlns:a16="http://schemas.microsoft.com/office/drawing/2014/main" val="173494717"/>
                  </a:ext>
                </a:extLst>
              </a:tr>
              <a:tr h="595435">
                <a:tc>
                  <a:txBody>
                    <a:bodyPr/>
                    <a:lstStyle/>
                    <a:p>
                      <a:r>
                        <a:rPr lang="en-GB" sz="1100" dirty="0">
                          <a:latin typeface="Century Gothic" panose="020B0502020202020204" pitchFamily="34" charset="0"/>
                        </a:rPr>
                        <a:t>WWII </a:t>
                      </a:r>
                      <a:r>
                        <a:rPr lang="en-GB" sz="1100" baseline="0" dirty="0">
                          <a:latin typeface="Century Gothic" panose="020B0502020202020204" pitchFamily="34" charset="0"/>
                        </a:rPr>
                        <a:t>started on </a:t>
                      </a:r>
                      <a:r>
                        <a:rPr lang="en-GB" sz="1100" b="0" i="0" kern="1200" dirty="0">
                          <a:solidFill>
                            <a:schemeClr val="dk1"/>
                          </a:solidFill>
                          <a:effectLst/>
                          <a:latin typeface="Century Gothic" panose="020B0502020202020204" pitchFamily="34" charset="0"/>
                          <a:ea typeface="+mn-ea"/>
                          <a:cs typeface="+mn-cs"/>
                        </a:rPr>
                        <a:t>1st September, 1939. The war ended on 2nd September, 1945.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Century Gothic" panose="020B0502020202020204" pitchFamily="34" charset="0"/>
                      </a:endParaRPr>
                    </a:p>
                  </a:txBody>
                  <a:tcPr/>
                </a:tc>
                <a:extLst>
                  <a:ext uri="{0D108BD9-81ED-4DB2-BD59-A6C34878D82A}">
                    <a16:rowId xmlns:a16="http://schemas.microsoft.com/office/drawing/2014/main" val="1395675420"/>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395527825"/>
              </p:ext>
            </p:extLst>
          </p:nvPr>
        </p:nvGraphicFramePr>
        <p:xfrm>
          <a:off x="167951" y="884601"/>
          <a:ext cx="4997815" cy="4584260"/>
        </p:xfrm>
        <a:graphic>
          <a:graphicData uri="http://schemas.openxmlformats.org/drawingml/2006/table">
            <a:tbl>
              <a:tblPr firstRow="1" bandRow="1">
                <a:tableStyleId>{91EBBBCC-DAD2-459C-BE2E-F6DE35CF9A28}</a:tableStyleId>
              </a:tblPr>
              <a:tblGrid>
                <a:gridCol w="1082917">
                  <a:extLst>
                    <a:ext uri="{9D8B030D-6E8A-4147-A177-3AD203B41FA5}">
                      <a16:colId xmlns:a16="http://schemas.microsoft.com/office/drawing/2014/main" val="1130692355"/>
                    </a:ext>
                  </a:extLst>
                </a:gridCol>
                <a:gridCol w="3914898">
                  <a:extLst>
                    <a:ext uri="{9D8B030D-6E8A-4147-A177-3AD203B41FA5}">
                      <a16:colId xmlns:a16="http://schemas.microsoft.com/office/drawing/2014/main" val="3563368945"/>
                    </a:ext>
                  </a:extLst>
                </a:gridCol>
              </a:tblGrid>
              <a:tr h="303117">
                <a:tc gridSpan="2">
                  <a:txBody>
                    <a:bodyPr/>
                    <a:lstStyle/>
                    <a:p>
                      <a:r>
                        <a:rPr lang="en-GB" sz="1400" dirty="0">
                          <a:latin typeface="Comic Sans MS" panose="030F0702030302020204" pitchFamily="66" charset="0"/>
                        </a:rPr>
                        <a:t>Key Vocabulary</a:t>
                      </a:r>
                    </a:p>
                  </a:txBody>
                  <a:tcPr/>
                </a:tc>
                <a:tc hMerge="1">
                  <a:txBody>
                    <a:bodyPr/>
                    <a:lstStyle/>
                    <a:p>
                      <a:endParaRPr lang="en-GB" sz="1300" dirty="0"/>
                    </a:p>
                  </a:txBody>
                  <a:tcPr/>
                </a:tc>
                <a:extLst>
                  <a:ext uri="{0D108BD9-81ED-4DB2-BD59-A6C34878D82A}">
                    <a16:rowId xmlns:a16="http://schemas.microsoft.com/office/drawing/2014/main" val="4168836895"/>
                  </a:ext>
                </a:extLst>
              </a:tr>
              <a:tr h="573138">
                <a:tc>
                  <a:txBody>
                    <a:bodyPr/>
                    <a:lstStyle/>
                    <a:p>
                      <a:r>
                        <a:rPr lang="en-GB" sz="1100" dirty="0">
                          <a:latin typeface="Century Gothic" panose="020B0502020202020204" pitchFamily="34" charset="0"/>
                        </a:rPr>
                        <a:t>World</a:t>
                      </a:r>
                      <a:r>
                        <a:rPr lang="en-GB" sz="1100" baseline="0" dirty="0">
                          <a:latin typeface="Century Gothic" panose="020B0502020202020204" pitchFamily="34" charset="0"/>
                        </a:rPr>
                        <a:t> War II</a:t>
                      </a:r>
                      <a:endParaRPr lang="en-GB" sz="11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rPr>
                        <a:t>The World War lasted from  </a:t>
                      </a:r>
                      <a:r>
                        <a:rPr lang="en-GB" sz="1200" b="0" i="0" kern="1200" dirty="0">
                          <a:solidFill>
                            <a:schemeClr val="dk1"/>
                          </a:solidFill>
                          <a:effectLst/>
                          <a:latin typeface="Century Gothic" panose="020B0502020202020204" pitchFamily="34" charset="0"/>
                          <a:ea typeface="+mn-ea"/>
                          <a:cs typeface="+mn-cs"/>
                        </a:rPr>
                        <a:t>1 September 1939 – 2 September 1945</a:t>
                      </a:r>
                      <a:endParaRPr lang="en-GB" sz="1200" dirty="0">
                        <a:latin typeface="Century Gothic" panose="020B0502020202020204" pitchFamily="34" charset="0"/>
                      </a:endParaRPr>
                    </a:p>
                  </a:txBody>
                  <a:tcPr/>
                </a:tc>
                <a:extLst>
                  <a:ext uri="{0D108BD9-81ED-4DB2-BD59-A6C34878D82A}">
                    <a16:rowId xmlns:a16="http://schemas.microsoft.com/office/drawing/2014/main" val="3289684476"/>
                  </a:ext>
                </a:extLst>
              </a:tr>
              <a:tr h="588691">
                <a:tc>
                  <a:txBody>
                    <a:bodyPr/>
                    <a:lstStyle/>
                    <a:p>
                      <a:r>
                        <a:rPr lang="en-GB" sz="1100" dirty="0">
                          <a:latin typeface="Century Gothic" panose="020B0502020202020204" pitchFamily="34" charset="0"/>
                        </a:rPr>
                        <a:t>Going into hiding</a:t>
                      </a:r>
                    </a:p>
                  </a:txBody>
                  <a:tcPr/>
                </a:tc>
                <a:tc>
                  <a:txBody>
                    <a:bodyPr/>
                    <a:lstStyle/>
                    <a:p>
                      <a:r>
                        <a:rPr lang="en-GB" sz="1100" b="0" dirty="0">
                          <a:latin typeface="Century Gothic" panose="020B0502020202020204" pitchFamily="34" charset="0"/>
                        </a:rPr>
                        <a:t>Many people were terrified of being taken away to camps or abused by the Nazis. They went into hiding so that they could not be caught, killed </a:t>
                      </a:r>
                      <a:r>
                        <a:rPr lang="en-GB" sz="1100" b="0">
                          <a:latin typeface="Century Gothic" panose="020B0502020202020204" pitchFamily="34" charset="0"/>
                        </a:rPr>
                        <a:t>or imprisoned.</a:t>
                      </a:r>
                      <a:endParaRPr lang="en-GB" sz="1100" b="0" dirty="0">
                        <a:latin typeface="Century Gothic" panose="020B0502020202020204" pitchFamily="34" charset="0"/>
                      </a:endParaRPr>
                    </a:p>
                  </a:txBody>
                  <a:tcPr/>
                </a:tc>
                <a:extLst>
                  <a:ext uri="{0D108BD9-81ED-4DB2-BD59-A6C34878D82A}">
                    <a16:rowId xmlns:a16="http://schemas.microsoft.com/office/drawing/2014/main" val="1989827898"/>
                  </a:ext>
                </a:extLst>
              </a:tr>
              <a:tr h="454675">
                <a:tc>
                  <a:txBody>
                    <a:bodyPr/>
                    <a:lstStyle/>
                    <a:p>
                      <a:r>
                        <a:rPr lang="en-GB" sz="1100" dirty="0">
                          <a:latin typeface="Century Gothic" panose="020B0502020202020204" pitchFamily="34" charset="0"/>
                        </a:rPr>
                        <a:t>Camps </a:t>
                      </a:r>
                    </a:p>
                  </a:txBody>
                  <a:tcPr/>
                </a:tc>
                <a:tc>
                  <a:txBody>
                    <a:bodyPr/>
                    <a:lstStyle/>
                    <a:p>
                      <a:r>
                        <a:rPr lang="en-GB" sz="1100" dirty="0">
                          <a:latin typeface="Century Gothic" panose="020B0502020202020204" pitchFamily="34" charset="0"/>
                        </a:rPr>
                        <a:t>The Nazi party created camps to imprison, enslave and kill groups of people they hated, mostly Jewish people.</a:t>
                      </a:r>
                    </a:p>
                  </a:txBody>
                  <a:tcPr/>
                </a:tc>
                <a:extLst>
                  <a:ext uri="{0D108BD9-81ED-4DB2-BD59-A6C34878D82A}">
                    <a16:rowId xmlns:a16="http://schemas.microsoft.com/office/drawing/2014/main" val="2448473225"/>
                  </a:ext>
                </a:extLst>
              </a:tr>
              <a:tr h="536466">
                <a:tc>
                  <a:txBody>
                    <a:bodyPr/>
                    <a:lstStyle/>
                    <a:p>
                      <a:r>
                        <a:rPr lang="en-GB" sz="1100" dirty="0">
                          <a:latin typeface="Century Gothic" panose="020B0502020202020204" pitchFamily="34" charset="0"/>
                        </a:rPr>
                        <a:t>Neutral countries </a:t>
                      </a:r>
                    </a:p>
                  </a:txBody>
                  <a:tcPr/>
                </a:tc>
                <a:tc>
                  <a:txBody>
                    <a:bodyPr/>
                    <a:lstStyle/>
                    <a:p>
                      <a:r>
                        <a:rPr lang="en-GB" sz="1100" dirty="0">
                          <a:latin typeface="Century Gothic" panose="020B0502020202020204" pitchFamily="34" charset="0"/>
                        </a:rPr>
                        <a:t>Some European countries remained neutral which means that they did not take sides during World War II. These included – Sweden, Switzerland, Ireland. </a:t>
                      </a:r>
                    </a:p>
                  </a:txBody>
                  <a:tcPr/>
                </a:tc>
                <a:extLst>
                  <a:ext uri="{0D108BD9-81ED-4DB2-BD59-A6C34878D82A}">
                    <a16:rowId xmlns:a16="http://schemas.microsoft.com/office/drawing/2014/main" val="1036220934"/>
                  </a:ext>
                </a:extLst>
              </a:tr>
              <a:tr h="582433">
                <a:tc>
                  <a:txBody>
                    <a:bodyPr/>
                    <a:lstStyle/>
                    <a:p>
                      <a:r>
                        <a:rPr lang="en-GB" sz="1100" dirty="0">
                          <a:latin typeface="Century Gothic" panose="020B0502020202020204" pitchFamily="34" charset="0"/>
                        </a:rPr>
                        <a:t>Nazi Party</a:t>
                      </a:r>
                    </a:p>
                  </a:txBody>
                  <a:tcPr/>
                </a:tc>
                <a:tc>
                  <a:txBody>
                    <a:bodyPr/>
                    <a:lstStyle/>
                    <a:p>
                      <a:r>
                        <a:rPr lang="en-GB" sz="1100" dirty="0">
                          <a:latin typeface="Century Gothic" panose="020B0502020202020204" pitchFamily="34" charset="0"/>
                        </a:rPr>
                        <a:t>Hitler’s organisation in Germany. They believed that their race was better than others and tried to kill people who they did not value.</a:t>
                      </a:r>
                    </a:p>
                  </a:txBody>
                  <a:tcPr/>
                </a:tc>
                <a:extLst>
                  <a:ext uri="{0D108BD9-81ED-4DB2-BD59-A6C34878D82A}">
                    <a16:rowId xmlns:a16="http://schemas.microsoft.com/office/drawing/2014/main" val="3353469208"/>
                  </a:ext>
                </a:extLst>
              </a:tr>
              <a:tr h="454675">
                <a:tc>
                  <a:txBody>
                    <a:bodyPr/>
                    <a:lstStyle/>
                    <a:p>
                      <a:r>
                        <a:rPr lang="en-GB" sz="1100" dirty="0">
                          <a:latin typeface="Century Gothic" panose="020B0502020202020204" pitchFamily="34" charset="0"/>
                        </a:rPr>
                        <a:t>Axis</a:t>
                      </a:r>
                      <a:r>
                        <a:rPr lang="en-GB" sz="1100" baseline="0" dirty="0">
                          <a:latin typeface="Century Gothic" panose="020B0502020202020204" pitchFamily="34" charset="0"/>
                        </a:rPr>
                        <a:t> </a:t>
                      </a:r>
                      <a:endParaRPr lang="en-GB" sz="1100" dirty="0">
                        <a:latin typeface="Century Gothic" panose="020B0502020202020204" pitchFamily="34" charset="0"/>
                      </a:endParaRPr>
                    </a:p>
                  </a:txBody>
                  <a:tcPr/>
                </a:tc>
                <a:tc>
                  <a:txBody>
                    <a:bodyPr/>
                    <a:lstStyle/>
                    <a:p>
                      <a:r>
                        <a:rPr lang="en-GB" sz="1100" dirty="0">
                          <a:latin typeface="Century Gothic" panose="020B0502020202020204" pitchFamily="34" charset="0"/>
                        </a:rPr>
                        <a:t>One of the two</a:t>
                      </a:r>
                      <a:r>
                        <a:rPr lang="en-GB" sz="1100" baseline="0" dirty="0">
                          <a:latin typeface="Century Gothic" panose="020B0502020202020204" pitchFamily="34" charset="0"/>
                        </a:rPr>
                        <a:t> conflicting sides  -</a:t>
                      </a:r>
                      <a:r>
                        <a:rPr lang="en-GB" sz="1100" dirty="0">
                          <a:latin typeface="Century Gothic" panose="020B0502020202020204" pitchFamily="34" charset="0"/>
                        </a:rPr>
                        <a:t> Germany</a:t>
                      </a:r>
                      <a:r>
                        <a:rPr lang="en-GB" sz="1100" baseline="0" dirty="0">
                          <a:latin typeface="Century Gothic" panose="020B0502020202020204" pitchFamily="34" charset="0"/>
                        </a:rPr>
                        <a:t> Japan and Italy were part of the Axis. </a:t>
                      </a:r>
                      <a:endParaRPr lang="en-GB" sz="1100" dirty="0">
                        <a:latin typeface="Century Gothic" panose="020B0502020202020204" pitchFamily="34" charset="0"/>
                      </a:endParaRPr>
                    </a:p>
                  </a:txBody>
                  <a:tcPr/>
                </a:tc>
                <a:extLst>
                  <a:ext uri="{0D108BD9-81ED-4DB2-BD59-A6C34878D82A}">
                    <a16:rowId xmlns:a16="http://schemas.microsoft.com/office/drawing/2014/main" val="84008991"/>
                  </a:ext>
                </a:extLst>
              </a:tr>
              <a:tr h="454675">
                <a:tc>
                  <a:txBody>
                    <a:bodyPr/>
                    <a:lstStyle/>
                    <a:p>
                      <a:r>
                        <a:rPr lang="en-GB" sz="1100" dirty="0">
                          <a:latin typeface="Century Gothic" panose="020B0502020202020204" pitchFamily="34" charset="0"/>
                        </a:rPr>
                        <a:t>Allies</a:t>
                      </a:r>
                      <a:r>
                        <a:rPr lang="en-GB" sz="1100" baseline="0" dirty="0">
                          <a:latin typeface="Century Gothic" panose="020B0502020202020204" pitchFamily="34" charset="0"/>
                        </a:rPr>
                        <a:t> </a:t>
                      </a:r>
                      <a:endParaRPr lang="en-GB" sz="11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One of the two</a:t>
                      </a:r>
                      <a:r>
                        <a:rPr lang="en-GB" sz="1100" baseline="0" dirty="0">
                          <a:latin typeface="Century Gothic" panose="020B0502020202020204" pitchFamily="34" charset="0"/>
                        </a:rPr>
                        <a:t> conflicting sides  - </a:t>
                      </a:r>
                      <a:r>
                        <a:rPr lang="en-GB" sz="1100" b="0" i="0" kern="1200" dirty="0">
                          <a:solidFill>
                            <a:schemeClr val="dk1"/>
                          </a:solidFill>
                          <a:effectLst/>
                          <a:latin typeface="Century Gothic" panose="020B0502020202020204" pitchFamily="34" charset="0"/>
                          <a:ea typeface="+mn-ea"/>
                          <a:cs typeface="+mn-cs"/>
                        </a:rPr>
                        <a:t>led by the Soviet Union, United Kingdom, the United States and China.</a:t>
                      </a:r>
                      <a:endParaRPr lang="en-GB" sz="1100" dirty="0">
                        <a:latin typeface="Century Gothic" panose="020B0502020202020204" pitchFamily="34" charset="0"/>
                      </a:endParaRPr>
                    </a:p>
                  </a:txBody>
                  <a:tcPr/>
                </a:tc>
                <a:extLst>
                  <a:ext uri="{0D108BD9-81ED-4DB2-BD59-A6C34878D82A}">
                    <a16:rowId xmlns:a16="http://schemas.microsoft.com/office/drawing/2014/main" val="1725223991"/>
                  </a:ext>
                </a:extLst>
              </a:tr>
              <a:tr h="559217">
                <a:tc>
                  <a:txBody>
                    <a:bodyPr/>
                    <a:lstStyle/>
                    <a:p>
                      <a:r>
                        <a:rPr lang="en-GB" sz="1100" dirty="0">
                          <a:latin typeface="Century Gothic" panose="020B0502020202020204" pitchFamily="34" charset="0"/>
                        </a:rPr>
                        <a:t>Occupy /</a:t>
                      </a:r>
                    </a:p>
                    <a:p>
                      <a:r>
                        <a:rPr lang="en-GB" sz="1100" dirty="0">
                          <a:latin typeface="Century Gothic" panose="020B0502020202020204" pitchFamily="34" charset="0"/>
                        </a:rPr>
                        <a:t>Invade</a:t>
                      </a:r>
                    </a:p>
                  </a:txBody>
                  <a:tcPr/>
                </a:tc>
                <a:tc>
                  <a:txBody>
                    <a:bodyPr/>
                    <a:lstStyle/>
                    <a:p>
                      <a:r>
                        <a:rPr lang="en-GB" sz="1100" dirty="0">
                          <a:latin typeface="Century Gothic" panose="020B0502020202020204" pitchFamily="34" charset="0"/>
                        </a:rPr>
                        <a:t>When one country takes over another country by force. The Nazis occupied many European countries.</a:t>
                      </a:r>
                    </a:p>
                  </a:txBody>
                  <a:tcPr/>
                </a:tc>
                <a:extLst>
                  <a:ext uri="{0D108BD9-81ED-4DB2-BD59-A6C34878D82A}">
                    <a16:rowId xmlns:a16="http://schemas.microsoft.com/office/drawing/2014/main" val="2380731066"/>
                  </a:ext>
                </a:extLst>
              </a:tr>
            </a:tbl>
          </a:graphicData>
        </a:graphic>
      </p:graphicFrame>
      <p:sp>
        <p:nvSpPr>
          <p:cNvPr id="7" name="Rounded Rectangle 6"/>
          <p:cNvSpPr/>
          <p:nvPr/>
        </p:nvSpPr>
        <p:spPr>
          <a:xfrm>
            <a:off x="167951" y="5738458"/>
            <a:ext cx="2311480" cy="103157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50" dirty="0">
                <a:solidFill>
                  <a:schemeClr val="tx1"/>
                </a:solidFill>
                <a:latin typeface="Century Gothic" panose="020B0502020202020204" pitchFamily="34" charset="0"/>
              </a:rPr>
              <a:t>Did you know? </a:t>
            </a:r>
          </a:p>
          <a:p>
            <a:endParaRPr lang="en-GB" sz="1050" dirty="0">
              <a:solidFill>
                <a:schemeClr val="tx1"/>
              </a:solidFill>
              <a:latin typeface="Century Gothic" panose="020B0502020202020204" pitchFamily="34" charset="0"/>
            </a:endParaRPr>
          </a:p>
          <a:p>
            <a:r>
              <a:rPr lang="en-GB" sz="1050" dirty="0">
                <a:solidFill>
                  <a:schemeClr val="tx1"/>
                </a:solidFill>
                <a:latin typeface="Century Gothic" panose="020B0502020202020204" pitchFamily="34" charset="0"/>
              </a:rPr>
              <a:t>50-55 million people died in WWII. 6 million European Jewish people died. </a:t>
            </a:r>
          </a:p>
        </p:txBody>
      </p:sp>
      <p:sp>
        <p:nvSpPr>
          <p:cNvPr id="6" name="Rounded Rectangle 6">
            <a:extLst>
              <a:ext uri="{FF2B5EF4-FFF2-40B4-BE49-F238E27FC236}">
                <a16:creationId xmlns:a16="http://schemas.microsoft.com/office/drawing/2014/main" id="{C1F451C8-0364-F93B-6E1A-5E4B530AC0D2}"/>
              </a:ext>
            </a:extLst>
          </p:cNvPr>
          <p:cNvSpPr/>
          <p:nvPr/>
        </p:nvSpPr>
        <p:spPr>
          <a:xfrm>
            <a:off x="6950119" y="5669601"/>
            <a:ext cx="2556769" cy="110764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50" dirty="0">
                <a:solidFill>
                  <a:schemeClr val="tx1"/>
                </a:solidFill>
                <a:latin typeface="Century Gothic" panose="020B0502020202020204" pitchFamily="34" charset="0"/>
              </a:rPr>
              <a:t>Did you know?</a:t>
            </a:r>
          </a:p>
          <a:p>
            <a:endParaRPr lang="en-GB" sz="1050" dirty="0">
              <a:solidFill>
                <a:schemeClr val="tx1"/>
              </a:solidFill>
              <a:latin typeface="Century Gothic" panose="020B0502020202020204" pitchFamily="34" charset="0"/>
            </a:endParaRPr>
          </a:p>
          <a:p>
            <a:r>
              <a:rPr lang="en-GB" sz="1050" dirty="0">
                <a:solidFill>
                  <a:schemeClr val="tx1"/>
                </a:solidFill>
                <a:latin typeface="Century Gothic" panose="020B0502020202020204" pitchFamily="34" charset="0"/>
              </a:rPr>
              <a:t>Lots of people left Germany                before the war started because they did not agree with the values of the Nazi parts. </a:t>
            </a:r>
          </a:p>
          <a:p>
            <a:endParaRPr lang="en-GB" sz="1050" dirty="0">
              <a:solidFill>
                <a:schemeClr val="tx1"/>
              </a:solidFill>
              <a:latin typeface="Century Gothic" panose="020B0502020202020204" pitchFamily="34" charset="0"/>
            </a:endParaRPr>
          </a:p>
        </p:txBody>
      </p:sp>
      <p:pic>
        <p:nvPicPr>
          <p:cNvPr id="3" name="Picture 2"/>
          <p:cNvPicPr>
            <a:picLocks noChangeAspect="1"/>
          </p:cNvPicPr>
          <p:nvPr/>
        </p:nvPicPr>
        <p:blipFill>
          <a:blip r:embed="rId2"/>
          <a:stretch>
            <a:fillRect/>
          </a:stretch>
        </p:blipFill>
        <p:spPr>
          <a:xfrm>
            <a:off x="2557998" y="5699395"/>
            <a:ext cx="1624976" cy="1081079"/>
          </a:xfrm>
          <a:prstGeom prst="rect">
            <a:avLst/>
          </a:prstGeom>
        </p:spPr>
      </p:pic>
      <p:pic>
        <p:nvPicPr>
          <p:cNvPr id="4" name="Picture 3"/>
          <p:cNvPicPr>
            <a:picLocks noChangeAspect="1"/>
          </p:cNvPicPr>
          <p:nvPr/>
        </p:nvPicPr>
        <p:blipFill>
          <a:blip r:embed="rId3"/>
          <a:stretch>
            <a:fillRect/>
          </a:stretch>
        </p:blipFill>
        <p:spPr>
          <a:xfrm>
            <a:off x="4261541" y="5699394"/>
            <a:ext cx="1324817" cy="1070637"/>
          </a:xfrm>
          <a:prstGeom prst="rect">
            <a:avLst/>
          </a:prstGeom>
        </p:spPr>
      </p:pic>
      <p:pic>
        <p:nvPicPr>
          <p:cNvPr id="5" name="Picture 4"/>
          <p:cNvPicPr>
            <a:picLocks noChangeAspect="1"/>
          </p:cNvPicPr>
          <p:nvPr/>
        </p:nvPicPr>
        <p:blipFill>
          <a:blip r:embed="rId4"/>
          <a:stretch>
            <a:fillRect/>
          </a:stretch>
        </p:blipFill>
        <p:spPr>
          <a:xfrm>
            <a:off x="5636608" y="5686004"/>
            <a:ext cx="1159340" cy="1070637"/>
          </a:xfrm>
          <a:prstGeom prst="rect">
            <a:avLst/>
          </a:prstGeom>
        </p:spPr>
      </p:pic>
      <p:pic>
        <p:nvPicPr>
          <p:cNvPr id="8" name="Picture 7" descr="Free Social Justice Cliparts, Download Free Clip Art, Free Clip Art on  Clipart Library">
            <a:extLst>
              <a:ext uri="{FF2B5EF4-FFF2-40B4-BE49-F238E27FC236}">
                <a16:creationId xmlns:a16="http://schemas.microsoft.com/office/drawing/2014/main" id="{308AF138-B4B6-EC9E-A993-075D1C7F7E8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53000" y="54332"/>
            <a:ext cx="1081433" cy="768998"/>
          </a:xfrm>
          <a:prstGeom prst="rect">
            <a:avLst/>
          </a:prstGeom>
          <a:noFill/>
          <a:ln>
            <a:noFill/>
          </a:ln>
        </p:spPr>
      </p:pic>
      <p:sp>
        <p:nvSpPr>
          <p:cNvPr id="13" name="TextBox 12">
            <a:extLst>
              <a:ext uri="{FF2B5EF4-FFF2-40B4-BE49-F238E27FC236}">
                <a16:creationId xmlns:a16="http://schemas.microsoft.com/office/drawing/2014/main" id="{F8CB1222-6F0A-E419-F84A-448EF0572C11}"/>
              </a:ext>
            </a:extLst>
          </p:cNvPr>
          <p:cNvSpPr txBox="1"/>
          <p:nvPr/>
        </p:nvSpPr>
        <p:spPr>
          <a:xfrm>
            <a:off x="6216278" y="140398"/>
            <a:ext cx="3086342" cy="707886"/>
          </a:xfrm>
          <a:prstGeom prst="rect">
            <a:avLst/>
          </a:prstGeom>
          <a:noFill/>
          <a:ln>
            <a:solidFill>
              <a:schemeClr val="accent1"/>
            </a:solidFill>
          </a:ln>
        </p:spPr>
        <p:txBody>
          <a:bodyPr wrap="square" rtlCol="0">
            <a:spAutoFit/>
          </a:bodyPr>
          <a:lstStyle/>
          <a:p>
            <a:r>
              <a:rPr lang="en-US" sz="1000" b="1" dirty="0">
                <a:latin typeface="Century Gothic" panose="020B0502020202020204" pitchFamily="34" charset="0"/>
              </a:rPr>
              <a:t>The Battle of Britain </a:t>
            </a:r>
            <a:r>
              <a:rPr lang="en-US" sz="1000" dirty="0">
                <a:latin typeface="Century Gothic" panose="020B0502020202020204" pitchFamily="34" charset="0"/>
              </a:rPr>
              <a:t>was the successful defense of Great Britain against the air raids conducted by the German air force in 1940 after the fall of France during World War II.</a:t>
            </a:r>
            <a:endParaRPr lang="en-GB" sz="1000" dirty="0">
              <a:latin typeface="Century Gothic" panose="020B0502020202020204" pitchFamily="34" charset="0"/>
            </a:endParaRPr>
          </a:p>
        </p:txBody>
      </p:sp>
    </p:spTree>
    <p:extLst>
      <p:ext uri="{BB962C8B-B14F-4D97-AF65-F5344CB8AC3E}">
        <p14:creationId xmlns:p14="http://schemas.microsoft.com/office/powerpoint/2010/main" val="1428847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1" name="Rectangle 10">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492"/>
            <a:ext cx="9905999"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604696" y="35"/>
            <a:ext cx="3301304"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64778" y="-4164777"/>
            <a:ext cx="1576446" cy="9906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8165" y="986"/>
            <a:ext cx="3496530"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15BD640-C07F-6F1E-1DCA-9304A765700E}"/>
              </a:ext>
            </a:extLst>
          </p:cNvPr>
          <p:cNvSpPr txBox="1"/>
          <p:nvPr/>
        </p:nvSpPr>
        <p:spPr>
          <a:xfrm>
            <a:off x="6774025" y="390483"/>
            <a:ext cx="2877871" cy="898581"/>
          </a:xfrm>
          <a:prstGeom prst="rect">
            <a:avLst/>
          </a:prstGeom>
        </p:spPr>
        <p:txBody>
          <a:bodyPr vert="horz" lIns="91440" tIns="45720" rIns="91440" bIns="45720" rtlCol="0" anchor="ctr">
            <a:normAutofit lnSpcReduction="10000"/>
          </a:bodyPr>
          <a:lstStyle/>
          <a:p>
            <a:pPr defTabSz="914400">
              <a:lnSpc>
                <a:spcPct val="90000"/>
              </a:lnSpc>
              <a:spcBef>
                <a:spcPct val="0"/>
              </a:spcBef>
              <a:spcAft>
                <a:spcPts val="600"/>
              </a:spcAft>
            </a:pPr>
            <a:r>
              <a:rPr lang="en-US" sz="2000" dirty="0">
                <a:solidFill>
                  <a:srgbClr val="FFFFFF"/>
                </a:solidFill>
                <a:latin typeface="+mj-lt"/>
                <a:ea typeface="+mj-ea"/>
                <a:cs typeface="+mj-cs"/>
              </a:rPr>
              <a:t>Many Jewish children had their rights denied to them during World War II.</a:t>
            </a:r>
          </a:p>
        </p:txBody>
      </p:sp>
      <p:pic>
        <p:nvPicPr>
          <p:cNvPr id="2" name="Picture 1">
            <a:extLst>
              <a:ext uri="{FF2B5EF4-FFF2-40B4-BE49-F238E27FC236}">
                <a16:creationId xmlns:a16="http://schemas.microsoft.com/office/drawing/2014/main" id="{04F90252-E303-769A-A9B5-B0419B3DB9CC}"/>
              </a:ext>
            </a:extLst>
          </p:cNvPr>
          <p:cNvPicPr>
            <a:picLocks noChangeAspect="1"/>
          </p:cNvPicPr>
          <p:nvPr/>
        </p:nvPicPr>
        <p:blipFill>
          <a:blip r:embed="rId2"/>
          <a:srcRect l="13149"/>
          <a:stretch>
            <a:fillRect/>
          </a:stretch>
        </p:blipFill>
        <p:spPr>
          <a:xfrm>
            <a:off x="158196" y="1616381"/>
            <a:ext cx="5262889" cy="5241619"/>
          </a:xfrm>
          <a:prstGeom prst="rect">
            <a:avLst/>
          </a:prstGeom>
        </p:spPr>
      </p:pic>
      <p:pic>
        <p:nvPicPr>
          <p:cNvPr id="6" name="Picture 5">
            <a:extLst>
              <a:ext uri="{FF2B5EF4-FFF2-40B4-BE49-F238E27FC236}">
                <a16:creationId xmlns:a16="http://schemas.microsoft.com/office/drawing/2014/main" id="{FE5EFB4D-BF13-6FD2-1109-AE527EC00E34}"/>
              </a:ext>
            </a:extLst>
          </p:cNvPr>
          <p:cNvPicPr>
            <a:picLocks noChangeAspect="1"/>
          </p:cNvPicPr>
          <p:nvPr/>
        </p:nvPicPr>
        <p:blipFill>
          <a:blip r:embed="rId3"/>
          <a:stretch>
            <a:fillRect/>
          </a:stretch>
        </p:blipFill>
        <p:spPr>
          <a:xfrm>
            <a:off x="5684475" y="1741953"/>
            <a:ext cx="3767435" cy="4973511"/>
          </a:xfrm>
          <a:prstGeom prst="rect">
            <a:avLst/>
          </a:prstGeom>
        </p:spPr>
      </p:pic>
      <p:sp>
        <p:nvSpPr>
          <p:cNvPr id="8" name="TextBox 7">
            <a:extLst>
              <a:ext uri="{FF2B5EF4-FFF2-40B4-BE49-F238E27FC236}">
                <a16:creationId xmlns:a16="http://schemas.microsoft.com/office/drawing/2014/main" id="{2CED8AD1-A176-712B-1914-AD42C1CEF846}"/>
              </a:ext>
            </a:extLst>
          </p:cNvPr>
          <p:cNvSpPr txBox="1"/>
          <p:nvPr/>
        </p:nvSpPr>
        <p:spPr>
          <a:xfrm>
            <a:off x="102634" y="27992"/>
            <a:ext cx="6251512" cy="1477328"/>
          </a:xfrm>
          <a:prstGeom prst="rect">
            <a:avLst/>
          </a:prstGeom>
          <a:noFill/>
        </p:spPr>
        <p:txBody>
          <a:bodyPr wrap="square" rtlCol="0">
            <a:spAutoFit/>
          </a:bodyPr>
          <a:lstStyle/>
          <a:p>
            <a:r>
              <a:rPr lang="en-US" dirty="0">
                <a:solidFill>
                  <a:schemeClr val="bg1"/>
                </a:solidFill>
              </a:rPr>
              <a:t>The control of the Atlantic Ocean was very important in World War II. The Allied and Axis powers both fought to control it. Great Britain and Russia wanted to control the Atlantic because it was an important route of supplies for the Soviet Union (Russia) and Britain in the fight against Germany and Italy</a:t>
            </a:r>
            <a:endParaRPr lang="en-GB" dirty="0">
              <a:solidFill>
                <a:schemeClr val="bg1"/>
              </a:solidFill>
            </a:endParaRPr>
          </a:p>
        </p:txBody>
      </p:sp>
    </p:spTree>
    <p:extLst>
      <p:ext uri="{BB962C8B-B14F-4D97-AF65-F5344CB8AC3E}">
        <p14:creationId xmlns:p14="http://schemas.microsoft.com/office/powerpoint/2010/main" val="37002045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B851D845A885245B83E78AF51F568C8" ma:contentTypeVersion="16" ma:contentTypeDescription="Create a new document." ma:contentTypeScope="" ma:versionID="44a80b2c781cae9f0af1628148a3d792">
  <xsd:schema xmlns:xsd="http://www.w3.org/2001/XMLSchema" xmlns:xs="http://www.w3.org/2001/XMLSchema" xmlns:p="http://schemas.microsoft.com/office/2006/metadata/properties" xmlns:ns2="49e7a498-3891-4273-827e-8a63e12963a4" xmlns:ns3="eb370ac7-8fc3-4cb4-a9ab-ccfeca1627d9" targetNamespace="http://schemas.microsoft.com/office/2006/metadata/properties" ma:root="true" ma:fieldsID="df5c5beb06871bccf2d563f417526548" ns2:_="" ns3:_="">
    <xsd:import namespace="49e7a498-3891-4273-827e-8a63e12963a4"/>
    <xsd:import namespace="eb370ac7-8fc3-4cb4-a9ab-ccfeca1627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a498-3891-4273-827e-8a63e12963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370ac7-8fc3-4cb4-a9ab-ccfeca1627d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8bde-718d-4e0c-a268-d708077b6908}" ma:internalName="TaxCatchAll" ma:showField="CatchAllData" ma:web="eb370ac7-8fc3-4cb4-a9ab-ccfeca1627d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9e7a498-3891-4273-827e-8a63e12963a4">
      <Terms xmlns="http://schemas.microsoft.com/office/infopath/2007/PartnerControls"/>
    </lcf76f155ced4ddcb4097134ff3c332f>
    <TaxCatchAll xmlns="eb370ac7-8fc3-4cb4-a9ab-ccfeca1627d9" xsi:nil="true"/>
  </documentManagement>
</p:properties>
</file>

<file path=customXml/itemProps1.xml><?xml version="1.0" encoding="utf-8"?>
<ds:datastoreItem xmlns:ds="http://schemas.openxmlformats.org/officeDocument/2006/customXml" ds:itemID="{13EC38BF-2119-4E04-81D2-534569431354}">
  <ds:schemaRefs>
    <ds:schemaRef ds:uri="http://schemas.microsoft.com/sharepoint/v3/contenttype/forms"/>
  </ds:schemaRefs>
</ds:datastoreItem>
</file>

<file path=customXml/itemProps2.xml><?xml version="1.0" encoding="utf-8"?>
<ds:datastoreItem xmlns:ds="http://schemas.openxmlformats.org/officeDocument/2006/customXml" ds:itemID="{CFBDFAD4-0095-4525-AF04-CAEE1523ECC5}"/>
</file>

<file path=customXml/itemProps3.xml><?xml version="1.0" encoding="utf-8"?>
<ds:datastoreItem xmlns:ds="http://schemas.openxmlformats.org/officeDocument/2006/customXml" ds:itemID="{E465A7DF-E092-4D53-AD98-A2BD4C55A345}">
  <ds:schemaRefs>
    <ds:schemaRef ds:uri="http://schemas.microsoft.com/office/2006/metadata/properties"/>
    <ds:schemaRef ds:uri="http://schemas.microsoft.com/office/infopath/2007/PartnerControls"/>
    <ds:schemaRef ds:uri="49e7a498-3891-4273-827e-8a63e12963a4"/>
    <ds:schemaRef ds:uri="eb370ac7-8fc3-4cb4-a9ab-ccfeca1627d9"/>
  </ds:schemaRefs>
</ds:datastoreItem>
</file>

<file path=docProps/app.xml><?xml version="1.0" encoding="utf-8"?>
<Properties xmlns="http://schemas.openxmlformats.org/officeDocument/2006/extended-properties" xmlns:vt="http://schemas.openxmlformats.org/officeDocument/2006/docPropsVTypes">
  <Template>Office Theme</Template>
  <TotalTime>1965</TotalTime>
  <Words>508</Words>
  <Application>Microsoft Office PowerPoint</Application>
  <PresentationFormat>A4 Paper (210x297 mm)</PresentationFormat>
  <Paragraphs>38</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Comic Sans MS</vt:lpstr>
      <vt:lpstr>Office Theme</vt:lpstr>
      <vt:lpstr>PowerPoint Presentation</vt:lpstr>
      <vt:lpstr>PowerPoint Presentation</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Deborah Cain</cp:lastModifiedBy>
  <cp:revision>142</cp:revision>
  <cp:lastPrinted>2022-11-02T08:38:53Z</cp:lastPrinted>
  <dcterms:created xsi:type="dcterms:W3CDTF">2020-10-31T12:47:54Z</dcterms:created>
  <dcterms:modified xsi:type="dcterms:W3CDTF">2026-03-20T10:59:17Z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0x0101008B851D845A885245B83E78AF51F568C8</vt:lpwstr>
  </property>
  <property fmtid="{D5CDD505-2E9C-101B-9397-08002B2CF9AE}" pid="3" name="Order">
    <vt:r8>471400</vt:r8>
  </property>
  <property fmtid="{D5CDD505-2E9C-101B-9397-08002B2CF9AE}" pid="4" name="MediaServiceImageTags">
    <vt:lpwstr/>
  </property>
</Properties>
</file>