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93" d="100"/>
          <a:sy n="93" d="100"/>
        </p:scale>
        <p:origin x="208"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822746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953495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912173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614100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42661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1769532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55901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1606920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3520803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983199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3391189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347BDB-0AC3-4C3C-BE1A-37C9BB360E53}" type="datetimeFigureOut">
              <a:rPr lang="en-GB" smtClean="0"/>
              <a:t>05/01/2023</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D23DCA-791A-4039-B15E-6CCA353FAEB3}" type="slidenum">
              <a:rPr lang="en-GB" smtClean="0"/>
              <a:t>‹#›</a:t>
            </a:fld>
            <a:endParaRPr lang="en-GB" dirty="0"/>
          </a:p>
        </p:txBody>
      </p:sp>
    </p:spTree>
    <p:extLst>
      <p:ext uri="{BB962C8B-B14F-4D97-AF65-F5344CB8AC3E}">
        <p14:creationId xmlns:p14="http://schemas.microsoft.com/office/powerpoint/2010/main" val="182759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tiff"/><Relationship Id="rId5" Type="http://schemas.openxmlformats.org/officeDocument/2006/relationships/image" Target="../media/image4.tiff"/><Relationship Id="rId4" Type="http://schemas.openxmlformats.org/officeDocument/2006/relationships/image" Target="../media/image3.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Box 2"/>
          <p:cNvSpPr txBox="1">
            <a:spLocks noChangeArrowheads="1"/>
          </p:cNvSpPr>
          <p:nvPr/>
        </p:nvSpPr>
        <p:spPr bwMode="auto">
          <a:xfrm>
            <a:off x="3175274" y="2616442"/>
            <a:ext cx="2627006" cy="103170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Year 5 Spring </a:t>
            </a:r>
          </a:p>
          <a:p>
            <a:pPr algn="ctr">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 Drawing: I Need Space</a:t>
            </a:r>
          </a:p>
        </p:txBody>
      </p:sp>
      <p:sp>
        <p:nvSpPr>
          <p:cNvPr id="3" name="TextBox 2"/>
          <p:cNvSpPr txBox="1"/>
          <p:nvPr/>
        </p:nvSpPr>
        <p:spPr>
          <a:xfrm>
            <a:off x="147840" y="277712"/>
            <a:ext cx="2609250" cy="420115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400" b="1" dirty="0">
                <a:latin typeface="Comic Sans MS" panose="030F0902030302020204" pitchFamily="66" charset="0"/>
              </a:rPr>
              <a:t>Key Concepts:</a:t>
            </a:r>
          </a:p>
          <a:p>
            <a:pPr marL="171450" indent="-171450">
              <a:buFontTx/>
              <a:buChar char="-"/>
            </a:pPr>
            <a:r>
              <a:rPr lang="en-CA" sz="1100" dirty="0"/>
              <a:t>To know that different marks and lines can be used to create specific effects.</a:t>
            </a:r>
          </a:p>
          <a:p>
            <a:pPr marL="171450" indent="-171450">
              <a:buFontTx/>
              <a:buChar char="-"/>
            </a:pPr>
            <a:r>
              <a:rPr lang="en-CA" sz="1100" dirty="0"/>
              <a:t>To know how to create texture on different materials. To know that prints need contrast between light and dark areas to make the image visible.</a:t>
            </a:r>
          </a:p>
          <a:p>
            <a:pPr marL="171450" indent="-171450">
              <a:buFontTx/>
              <a:buChar char="-"/>
            </a:pPr>
            <a:r>
              <a:rPr lang="en-CA" sz="1100" dirty="0"/>
              <a:t>Confidently using sketchbooks for purposes including recording observations and research, testing materials and working towards an outcome.</a:t>
            </a:r>
          </a:p>
          <a:p>
            <a:pPr marL="171450" indent="-171450">
              <a:buFontTx/>
              <a:buChar char="-"/>
            </a:pPr>
            <a:r>
              <a:rPr lang="en-CA" sz="1100" dirty="0"/>
              <a:t>Applying known techniques with a range of media</a:t>
            </a:r>
          </a:p>
          <a:p>
            <a:pPr marL="171450" indent="-171450">
              <a:buFontTx/>
              <a:buChar char="-"/>
            </a:pPr>
            <a:r>
              <a:rPr lang="en-CA" sz="1100" dirty="0"/>
              <a:t>Drawing in a more sustained way, revisiting a drawing over time and applying their understanding of tone, texture, line, colour and form.</a:t>
            </a:r>
          </a:p>
          <a:p>
            <a:pPr marL="171450" indent="-171450">
              <a:buFontTx/>
              <a:buChar char="-"/>
            </a:pPr>
            <a:r>
              <a:rPr lang="en-CA" sz="1100" dirty="0"/>
              <a:t>Researching and discussing the ideas and approaches of artists across a variety of disciplines, being able to describe how the cultural and historical context may have influenced their creative work.</a:t>
            </a:r>
          </a:p>
        </p:txBody>
      </p:sp>
      <p:sp>
        <p:nvSpPr>
          <p:cNvPr id="8" name="Text Box 2">
            <a:extLst>
              <a:ext uri="{FF2B5EF4-FFF2-40B4-BE49-F238E27FC236}">
                <a16:creationId xmlns:a16="http://schemas.microsoft.com/office/drawing/2014/main" id="{3414E2AB-9004-2E46-AE4C-BD58E49C2AEC}"/>
              </a:ext>
            </a:extLst>
          </p:cNvPr>
          <p:cNvSpPr txBox="1">
            <a:spLocks noChangeArrowheads="1"/>
          </p:cNvSpPr>
          <p:nvPr/>
        </p:nvSpPr>
        <p:spPr bwMode="auto">
          <a:xfrm>
            <a:off x="2836084" y="336329"/>
            <a:ext cx="3332243" cy="1956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B502D514-7498-D140-8B3D-0C14ED3D88B4}"/>
              </a:ext>
            </a:extLst>
          </p:cNvPr>
          <p:cNvSpPr/>
          <p:nvPr/>
        </p:nvSpPr>
        <p:spPr>
          <a:xfrm>
            <a:off x="4098671" y="376401"/>
            <a:ext cx="2034464" cy="1938992"/>
          </a:xfrm>
          <a:prstGeom prst="rect">
            <a:avLst/>
          </a:prstGeom>
        </p:spPr>
        <p:txBody>
          <a:bodyPr wrap="square">
            <a:spAutoFit/>
          </a:bodyPr>
          <a:lstStyle/>
          <a:p>
            <a:r>
              <a:rPr lang="en-CA" sz="1200" dirty="0">
                <a:latin typeface="Comic Sans MS" panose="030F0902030302020204" pitchFamily="66" charset="0"/>
              </a:rPr>
              <a:t>Students will discuss the effect of an image and discuss how popular culture can influence art and design. They will develop an understanding of what retrofuturism means and evaluate different images using the formal elements.</a:t>
            </a:r>
            <a:endParaRPr lang="en-CA" sz="1200" b="0" dirty="0">
              <a:effectLst/>
              <a:latin typeface="Comic Sans MS" panose="030F0902030302020204" pitchFamily="66" charset="0"/>
            </a:endParaRPr>
          </a:p>
        </p:txBody>
      </p:sp>
      <p:sp>
        <p:nvSpPr>
          <p:cNvPr id="7" name="Rectangle 6">
            <a:extLst>
              <a:ext uri="{FF2B5EF4-FFF2-40B4-BE49-F238E27FC236}">
                <a16:creationId xmlns:a16="http://schemas.microsoft.com/office/drawing/2014/main" id="{2D103574-487C-4241-AF1C-1E56C2E2F1BE}"/>
              </a:ext>
            </a:extLst>
          </p:cNvPr>
          <p:cNvSpPr/>
          <p:nvPr/>
        </p:nvSpPr>
        <p:spPr>
          <a:xfrm>
            <a:off x="2891970" y="387238"/>
            <a:ext cx="1148071" cy="369332"/>
          </a:xfrm>
          <a:prstGeom prst="rect">
            <a:avLst/>
          </a:prstGeom>
        </p:spPr>
        <p:txBody>
          <a:bodyPr wrap="none">
            <a:spAutoFit/>
          </a:bodyPr>
          <a:lstStyle/>
          <a:p>
            <a:r>
              <a:rPr lang="en-GB" b="1" dirty="0">
                <a:latin typeface="Comic Sans MS" panose="030F0902030302020204" pitchFamily="66" charset="0"/>
              </a:rPr>
              <a:t>Lesson 1</a:t>
            </a:r>
            <a:endParaRPr lang="en-US" dirty="0"/>
          </a:p>
        </p:txBody>
      </p:sp>
      <p:sp>
        <p:nvSpPr>
          <p:cNvPr id="19" name="Text Box 2">
            <a:extLst>
              <a:ext uri="{FF2B5EF4-FFF2-40B4-BE49-F238E27FC236}">
                <a16:creationId xmlns:a16="http://schemas.microsoft.com/office/drawing/2014/main" id="{FC33E568-357E-D342-8854-A0D63CD4F7E6}"/>
              </a:ext>
            </a:extLst>
          </p:cNvPr>
          <p:cNvSpPr txBox="1">
            <a:spLocks noChangeArrowheads="1"/>
          </p:cNvSpPr>
          <p:nvPr/>
        </p:nvSpPr>
        <p:spPr bwMode="auto">
          <a:xfrm>
            <a:off x="6272425" y="312098"/>
            <a:ext cx="3332243" cy="212938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1" name="Rectangle 20">
            <a:extLst>
              <a:ext uri="{FF2B5EF4-FFF2-40B4-BE49-F238E27FC236}">
                <a16:creationId xmlns:a16="http://schemas.microsoft.com/office/drawing/2014/main" id="{C3E80E2F-1599-284B-A608-99A5C15E56A9}"/>
              </a:ext>
            </a:extLst>
          </p:cNvPr>
          <p:cNvSpPr/>
          <p:nvPr/>
        </p:nvSpPr>
        <p:spPr>
          <a:xfrm>
            <a:off x="7711328" y="417572"/>
            <a:ext cx="1834800" cy="1938992"/>
          </a:xfrm>
          <a:prstGeom prst="rect">
            <a:avLst/>
          </a:prstGeom>
        </p:spPr>
        <p:txBody>
          <a:bodyPr wrap="square">
            <a:spAutoFit/>
          </a:bodyPr>
          <a:lstStyle/>
          <a:p>
            <a:r>
              <a:rPr lang="en-CA" sz="1200" dirty="0">
                <a:latin typeface="Comic Sans MS" panose="030F0902030302020204" pitchFamily="66" charset="0"/>
              </a:rPr>
              <a:t>Students will discuss the choices an artist has made. They will then make decisions about tools and materials to try in their own piece of work and will use a range of processes to create a drawing.</a:t>
            </a:r>
            <a:endParaRPr lang="en-CA" sz="1200" b="0" dirty="0">
              <a:effectLst/>
              <a:latin typeface="Comic Sans MS" panose="030F0902030302020204" pitchFamily="66" charset="0"/>
            </a:endParaRPr>
          </a:p>
        </p:txBody>
      </p:sp>
      <p:sp>
        <p:nvSpPr>
          <p:cNvPr id="22" name="Rectangle 21">
            <a:extLst>
              <a:ext uri="{FF2B5EF4-FFF2-40B4-BE49-F238E27FC236}">
                <a16:creationId xmlns:a16="http://schemas.microsoft.com/office/drawing/2014/main" id="{1D591CCC-EF65-2A42-A37A-F9C68DD8CD5F}"/>
              </a:ext>
            </a:extLst>
          </p:cNvPr>
          <p:cNvSpPr/>
          <p:nvPr/>
        </p:nvSpPr>
        <p:spPr>
          <a:xfrm>
            <a:off x="6521936" y="350184"/>
            <a:ext cx="1148071" cy="369332"/>
          </a:xfrm>
          <a:prstGeom prst="rect">
            <a:avLst/>
          </a:prstGeom>
        </p:spPr>
        <p:txBody>
          <a:bodyPr wrap="none">
            <a:spAutoFit/>
          </a:bodyPr>
          <a:lstStyle/>
          <a:p>
            <a:r>
              <a:rPr lang="en-GB" b="1" dirty="0">
                <a:latin typeface="Comic Sans MS" panose="030F0902030302020204" pitchFamily="66" charset="0"/>
              </a:rPr>
              <a:t>Lesson 2</a:t>
            </a:r>
            <a:endParaRPr lang="en-US" dirty="0"/>
          </a:p>
        </p:txBody>
      </p:sp>
      <p:sp>
        <p:nvSpPr>
          <p:cNvPr id="27" name="Text Box 2">
            <a:extLst>
              <a:ext uri="{FF2B5EF4-FFF2-40B4-BE49-F238E27FC236}">
                <a16:creationId xmlns:a16="http://schemas.microsoft.com/office/drawing/2014/main" id="{99EA943F-E5D5-794F-A564-05D2114ECC8F}"/>
              </a:ext>
            </a:extLst>
          </p:cNvPr>
          <p:cNvSpPr txBox="1">
            <a:spLocks noChangeArrowheads="1"/>
          </p:cNvSpPr>
          <p:nvPr/>
        </p:nvSpPr>
        <p:spPr bwMode="auto">
          <a:xfrm>
            <a:off x="6272425" y="2636993"/>
            <a:ext cx="3332243" cy="180773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0" name="Rectangle 29">
            <a:extLst>
              <a:ext uri="{FF2B5EF4-FFF2-40B4-BE49-F238E27FC236}">
                <a16:creationId xmlns:a16="http://schemas.microsoft.com/office/drawing/2014/main" id="{6AE4AD1A-C2EF-9448-84B0-67EB0F9B7831}"/>
              </a:ext>
            </a:extLst>
          </p:cNvPr>
          <p:cNvSpPr/>
          <p:nvPr/>
        </p:nvSpPr>
        <p:spPr>
          <a:xfrm>
            <a:off x="6479784" y="2636993"/>
            <a:ext cx="1148071" cy="369332"/>
          </a:xfrm>
          <a:prstGeom prst="rect">
            <a:avLst/>
          </a:prstGeom>
        </p:spPr>
        <p:txBody>
          <a:bodyPr wrap="square">
            <a:spAutoFit/>
          </a:bodyPr>
          <a:lstStyle/>
          <a:p>
            <a:r>
              <a:rPr lang="en-GB" b="1" dirty="0">
                <a:latin typeface="Comic Sans MS" panose="030F0902030302020204" pitchFamily="66" charset="0"/>
              </a:rPr>
              <a:t>Lesson 3</a:t>
            </a:r>
            <a:endParaRPr lang="en-US" dirty="0"/>
          </a:p>
        </p:txBody>
      </p:sp>
      <p:sp>
        <p:nvSpPr>
          <p:cNvPr id="24" name="TextBox 23">
            <a:extLst>
              <a:ext uri="{FF2B5EF4-FFF2-40B4-BE49-F238E27FC236}">
                <a16:creationId xmlns:a16="http://schemas.microsoft.com/office/drawing/2014/main" id="{522A1C9E-6FD2-294B-AFA7-B312C25A12F3}"/>
              </a:ext>
            </a:extLst>
          </p:cNvPr>
          <p:cNvSpPr txBox="1"/>
          <p:nvPr/>
        </p:nvSpPr>
        <p:spPr>
          <a:xfrm>
            <a:off x="247621" y="4579251"/>
            <a:ext cx="2455401" cy="160043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400" b="1" dirty="0">
                <a:latin typeface="Comic Sans MS" panose="030F0902030302020204" pitchFamily="66" charset="0"/>
              </a:rPr>
              <a:t>Key Vocabulary:</a:t>
            </a:r>
          </a:p>
          <a:p>
            <a:r>
              <a:rPr lang="en-CA" sz="1200" dirty="0">
                <a:latin typeface="Comic Sans MS" panose="030F0902030302020204" pitchFamily="66" charset="0"/>
              </a:rPr>
              <a:t>- cold war</a:t>
            </a:r>
          </a:p>
          <a:p>
            <a:r>
              <a:rPr lang="en-CA" sz="1200" dirty="0">
                <a:latin typeface="Comic Sans MS" panose="030F0902030302020204" pitchFamily="66" charset="0"/>
              </a:rPr>
              <a:t>- collagraphy</a:t>
            </a:r>
          </a:p>
          <a:p>
            <a:r>
              <a:rPr lang="en-CA" sz="1200" dirty="0">
                <a:latin typeface="Comic Sans MS" panose="030F0902030302020204" pitchFamily="66" charset="0"/>
              </a:rPr>
              <a:t>- composition</a:t>
            </a:r>
          </a:p>
          <a:p>
            <a:r>
              <a:rPr lang="en-CA" sz="1200" dirty="0">
                <a:latin typeface="Comic Sans MS" panose="030F0902030302020204" pitchFamily="66" charset="0"/>
              </a:rPr>
              <a:t>- culture</a:t>
            </a:r>
          </a:p>
          <a:p>
            <a:r>
              <a:rPr lang="en-CA" sz="1200" dirty="0">
                <a:latin typeface="Comic Sans MS" panose="030F0902030302020204" pitchFamily="66" charset="0"/>
              </a:rPr>
              <a:t>- evaluate</a:t>
            </a:r>
          </a:p>
          <a:p>
            <a:r>
              <a:rPr lang="en-CA" sz="1200" dirty="0">
                <a:latin typeface="Comic Sans MS" panose="030F0902030302020204" pitchFamily="66" charset="0"/>
              </a:rPr>
              <a:t>- futuristic</a:t>
            </a:r>
          </a:p>
          <a:p>
            <a:r>
              <a:rPr lang="en-CA" sz="1200" dirty="0">
                <a:latin typeface="Comic Sans MS" panose="030F0902030302020204" pitchFamily="66" charset="0"/>
              </a:rPr>
              <a:t>- printing plate</a:t>
            </a:r>
          </a:p>
        </p:txBody>
      </p:sp>
      <p:sp>
        <p:nvSpPr>
          <p:cNvPr id="28" name="Text Box 2">
            <a:extLst>
              <a:ext uri="{FF2B5EF4-FFF2-40B4-BE49-F238E27FC236}">
                <a16:creationId xmlns:a16="http://schemas.microsoft.com/office/drawing/2014/main" id="{9AC819ED-D5C6-6844-9A8A-186F5FE2A5F3}"/>
              </a:ext>
            </a:extLst>
          </p:cNvPr>
          <p:cNvSpPr txBox="1">
            <a:spLocks noChangeArrowheads="1"/>
          </p:cNvSpPr>
          <p:nvPr/>
        </p:nvSpPr>
        <p:spPr bwMode="auto">
          <a:xfrm>
            <a:off x="6272425" y="4579251"/>
            <a:ext cx="3332243" cy="16306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1" name="Rectangle 30">
            <a:extLst>
              <a:ext uri="{FF2B5EF4-FFF2-40B4-BE49-F238E27FC236}">
                <a16:creationId xmlns:a16="http://schemas.microsoft.com/office/drawing/2014/main" id="{47F7BE54-8EF2-7549-BBB9-06BF1DA68673}"/>
              </a:ext>
            </a:extLst>
          </p:cNvPr>
          <p:cNvSpPr/>
          <p:nvPr/>
        </p:nvSpPr>
        <p:spPr>
          <a:xfrm>
            <a:off x="7699076" y="4640235"/>
            <a:ext cx="2007249" cy="1754326"/>
          </a:xfrm>
          <a:prstGeom prst="rect">
            <a:avLst/>
          </a:prstGeom>
        </p:spPr>
        <p:txBody>
          <a:bodyPr wrap="square">
            <a:spAutoFit/>
          </a:bodyPr>
          <a:lstStyle/>
          <a:p>
            <a:r>
              <a:rPr lang="en-CA" sz="1200" dirty="0">
                <a:latin typeface="Comic Sans MS" panose="030F0902030302020204" pitchFamily="66" charset="0"/>
              </a:rPr>
              <a:t>Students will generate ideas about the future. They will record ideas through sketches and visual notes and develop ideas to form a composition for a final piece.</a:t>
            </a:r>
          </a:p>
          <a:p>
            <a:r>
              <a:rPr lang="en-US" sz="1200" dirty="0">
                <a:latin typeface="Comic Sans MS" panose="030F0902030302020204" pitchFamily="66" charset="0"/>
              </a:rPr>
              <a:t> </a:t>
            </a:r>
          </a:p>
        </p:txBody>
      </p:sp>
      <p:sp>
        <p:nvSpPr>
          <p:cNvPr id="32" name="Rectangle 31">
            <a:extLst>
              <a:ext uri="{FF2B5EF4-FFF2-40B4-BE49-F238E27FC236}">
                <a16:creationId xmlns:a16="http://schemas.microsoft.com/office/drawing/2014/main" id="{89CF6AA3-C57F-6048-859F-4F6F74B782CF}"/>
              </a:ext>
            </a:extLst>
          </p:cNvPr>
          <p:cNvSpPr/>
          <p:nvPr/>
        </p:nvSpPr>
        <p:spPr>
          <a:xfrm>
            <a:off x="6449348" y="4640235"/>
            <a:ext cx="1148071" cy="369332"/>
          </a:xfrm>
          <a:prstGeom prst="rect">
            <a:avLst/>
          </a:prstGeom>
        </p:spPr>
        <p:txBody>
          <a:bodyPr wrap="none">
            <a:spAutoFit/>
          </a:bodyPr>
          <a:lstStyle/>
          <a:p>
            <a:r>
              <a:rPr lang="en-GB" b="1" dirty="0">
                <a:latin typeface="Comic Sans MS" panose="030F0902030302020204" pitchFamily="66" charset="0"/>
              </a:rPr>
              <a:t>Lesson 4</a:t>
            </a:r>
            <a:endParaRPr lang="en-US" dirty="0"/>
          </a:p>
        </p:txBody>
      </p:sp>
      <p:sp>
        <p:nvSpPr>
          <p:cNvPr id="33" name="Text Box 2">
            <a:extLst>
              <a:ext uri="{FF2B5EF4-FFF2-40B4-BE49-F238E27FC236}">
                <a16:creationId xmlns:a16="http://schemas.microsoft.com/office/drawing/2014/main" id="{CB03E98E-7BF6-BD40-9455-DD45206C3ED3}"/>
              </a:ext>
            </a:extLst>
          </p:cNvPr>
          <p:cNvSpPr txBox="1">
            <a:spLocks noChangeArrowheads="1"/>
          </p:cNvSpPr>
          <p:nvPr/>
        </p:nvSpPr>
        <p:spPr bwMode="auto">
          <a:xfrm>
            <a:off x="2801057" y="4008473"/>
            <a:ext cx="3332243" cy="187825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4" name="Rectangle 33">
            <a:extLst>
              <a:ext uri="{FF2B5EF4-FFF2-40B4-BE49-F238E27FC236}">
                <a16:creationId xmlns:a16="http://schemas.microsoft.com/office/drawing/2014/main" id="{5C17E173-95DB-5840-8B41-A3D982B209B2}"/>
              </a:ext>
            </a:extLst>
          </p:cNvPr>
          <p:cNvSpPr/>
          <p:nvPr/>
        </p:nvSpPr>
        <p:spPr>
          <a:xfrm>
            <a:off x="4183906" y="4132404"/>
            <a:ext cx="1829132" cy="1754326"/>
          </a:xfrm>
          <a:prstGeom prst="rect">
            <a:avLst/>
          </a:prstGeom>
        </p:spPr>
        <p:txBody>
          <a:bodyPr wrap="square">
            <a:spAutoFit/>
          </a:bodyPr>
          <a:lstStyle/>
          <a:p>
            <a:r>
              <a:rPr lang="en-CA" sz="1200" dirty="0">
                <a:latin typeface="Comic Sans MS" panose="030F0902030302020204" pitchFamily="66" charset="0"/>
              </a:rPr>
              <a:t>Students will select appropriate tools and materials and will choose a drawing technique to produce drawn idea. They will then evaluate my work to make improvements.</a:t>
            </a:r>
          </a:p>
          <a:p>
            <a:endParaRPr lang="en-CA" sz="1200" dirty="0">
              <a:latin typeface="Comic Sans MS" panose="030F0902030302020204" pitchFamily="66" charset="0"/>
            </a:endParaRPr>
          </a:p>
        </p:txBody>
      </p:sp>
      <p:sp>
        <p:nvSpPr>
          <p:cNvPr id="35" name="Rectangle 34">
            <a:extLst>
              <a:ext uri="{FF2B5EF4-FFF2-40B4-BE49-F238E27FC236}">
                <a16:creationId xmlns:a16="http://schemas.microsoft.com/office/drawing/2014/main" id="{634D0811-6DED-F74F-BB41-CBB2FAF971DF}"/>
              </a:ext>
            </a:extLst>
          </p:cNvPr>
          <p:cNvSpPr/>
          <p:nvPr/>
        </p:nvSpPr>
        <p:spPr>
          <a:xfrm>
            <a:off x="3050568" y="4046558"/>
            <a:ext cx="1148071" cy="369332"/>
          </a:xfrm>
          <a:prstGeom prst="rect">
            <a:avLst/>
          </a:prstGeom>
        </p:spPr>
        <p:txBody>
          <a:bodyPr wrap="none">
            <a:spAutoFit/>
          </a:bodyPr>
          <a:lstStyle/>
          <a:p>
            <a:r>
              <a:rPr lang="en-GB" b="1" dirty="0">
                <a:latin typeface="Comic Sans MS" panose="030F0902030302020204" pitchFamily="66" charset="0"/>
              </a:rPr>
              <a:t>Lesson 5</a:t>
            </a:r>
            <a:endParaRPr lang="en-US" dirty="0"/>
          </a:p>
        </p:txBody>
      </p:sp>
      <p:sp>
        <p:nvSpPr>
          <p:cNvPr id="36" name="Rectangle 35">
            <a:extLst>
              <a:ext uri="{FF2B5EF4-FFF2-40B4-BE49-F238E27FC236}">
                <a16:creationId xmlns:a16="http://schemas.microsoft.com/office/drawing/2014/main" id="{2E4C9999-0A4F-444C-ADB0-63FB8E5CB1D0}"/>
              </a:ext>
            </a:extLst>
          </p:cNvPr>
          <p:cNvSpPr/>
          <p:nvPr/>
        </p:nvSpPr>
        <p:spPr>
          <a:xfrm>
            <a:off x="7699076" y="2636993"/>
            <a:ext cx="2007249" cy="1938992"/>
          </a:xfrm>
          <a:prstGeom prst="rect">
            <a:avLst/>
          </a:prstGeom>
        </p:spPr>
        <p:txBody>
          <a:bodyPr wrap="square">
            <a:spAutoFit/>
          </a:bodyPr>
          <a:lstStyle/>
          <a:p>
            <a:r>
              <a:rPr lang="en-CA" sz="1200" dirty="0">
                <a:latin typeface="Comic Sans MS" panose="030F0902030302020204" pitchFamily="66" charset="0"/>
              </a:rPr>
              <a:t>Students will describe how they think an artwork was made. They will choose and combine materials based on their texture and will create an effective printing plate that considers how they expect it to print.</a:t>
            </a:r>
          </a:p>
          <a:p>
            <a:endParaRPr lang="en-US" sz="1200" dirty="0">
              <a:latin typeface="Comic Sans MS" panose="030F0902030302020204" pitchFamily="66" charset="0"/>
            </a:endParaRPr>
          </a:p>
        </p:txBody>
      </p:sp>
      <p:pic>
        <p:nvPicPr>
          <p:cNvPr id="9" name="Picture 8">
            <a:extLst>
              <a:ext uri="{FF2B5EF4-FFF2-40B4-BE49-F238E27FC236}">
                <a16:creationId xmlns:a16="http://schemas.microsoft.com/office/drawing/2014/main" id="{4B78B4F4-F9AF-BB4F-A73C-5A9E41509005}"/>
              </a:ext>
            </a:extLst>
          </p:cNvPr>
          <p:cNvPicPr>
            <a:picLocks noChangeAspect="1"/>
          </p:cNvPicPr>
          <p:nvPr/>
        </p:nvPicPr>
        <p:blipFill>
          <a:blip r:embed="rId2"/>
          <a:stretch>
            <a:fillRect/>
          </a:stretch>
        </p:blipFill>
        <p:spPr>
          <a:xfrm>
            <a:off x="2907627" y="699938"/>
            <a:ext cx="1270317" cy="1147242"/>
          </a:xfrm>
          <a:prstGeom prst="rect">
            <a:avLst/>
          </a:prstGeom>
        </p:spPr>
      </p:pic>
      <p:pic>
        <p:nvPicPr>
          <p:cNvPr id="11" name="Picture 10">
            <a:extLst>
              <a:ext uri="{FF2B5EF4-FFF2-40B4-BE49-F238E27FC236}">
                <a16:creationId xmlns:a16="http://schemas.microsoft.com/office/drawing/2014/main" id="{2E49592D-39B0-C041-BCEF-55D426284CE4}"/>
              </a:ext>
            </a:extLst>
          </p:cNvPr>
          <p:cNvPicPr>
            <a:picLocks noChangeAspect="1"/>
          </p:cNvPicPr>
          <p:nvPr/>
        </p:nvPicPr>
        <p:blipFill>
          <a:blip r:embed="rId3"/>
          <a:stretch>
            <a:fillRect/>
          </a:stretch>
        </p:blipFill>
        <p:spPr>
          <a:xfrm>
            <a:off x="6330263" y="748505"/>
            <a:ext cx="1344405" cy="1214151"/>
          </a:xfrm>
          <a:prstGeom prst="rect">
            <a:avLst/>
          </a:prstGeom>
        </p:spPr>
      </p:pic>
      <p:pic>
        <p:nvPicPr>
          <p:cNvPr id="12" name="Picture 11">
            <a:extLst>
              <a:ext uri="{FF2B5EF4-FFF2-40B4-BE49-F238E27FC236}">
                <a16:creationId xmlns:a16="http://schemas.microsoft.com/office/drawing/2014/main" id="{55C89309-07D2-414B-86F4-EA398531A02C}"/>
              </a:ext>
            </a:extLst>
          </p:cNvPr>
          <p:cNvPicPr>
            <a:picLocks noChangeAspect="1"/>
          </p:cNvPicPr>
          <p:nvPr/>
        </p:nvPicPr>
        <p:blipFill>
          <a:blip r:embed="rId4"/>
          <a:stretch>
            <a:fillRect/>
          </a:stretch>
        </p:blipFill>
        <p:spPr>
          <a:xfrm>
            <a:off x="6344068" y="2993552"/>
            <a:ext cx="1367260" cy="1201675"/>
          </a:xfrm>
          <a:prstGeom prst="rect">
            <a:avLst/>
          </a:prstGeom>
        </p:spPr>
      </p:pic>
      <p:pic>
        <p:nvPicPr>
          <p:cNvPr id="13" name="Picture 12">
            <a:extLst>
              <a:ext uri="{FF2B5EF4-FFF2-40B4-BE49-F238E27FC236}">
                <a16:creationId xmlns:a16="http://schemas.microsoft.com/office/drawing/2014/main" id="{20B88777-2209-7D4B-873D-2637A50FAB70}"/>
              </a:ext>
            </a:extLst>
          </p:cNvPr>
          <p:cNvPicPr>
            <a:picLocks noChangeAspect="1"/>
          </p:cNvPicPr>
          <p:nvPr/>
        </p:nvPicPr>
        <p:blipFill>
          <a:blip r:embed="rId5"/>
          <a:stretch>
            <a:fillRect/>
          </a:stretch>
        </p:blipFill>
        <p:spPr>
          <a:xfrm>
            <a:off x="6403978" y="4941910"/>
            <a:ext cx="1307350" cy="1164646"/>
          </a:xfrm>
          <a:prstGeom prst="rect">
            <a:avLst/>
          </a:prstGeom>
        </p:spPr>
      </p:pic>
      <p:pic>
        <p:nvPicPr>
          <p:cNvPr id="14" name="Picture 13">
            <a:extLst>
              <a:ext uri="{FF2B5EF4-FFF2-40B4-BE49-F238E27FC236}">
                <a16:creationId xmlns:a16="http://schemas.microsoft.com/office/drawing/2014/main" id="{33E14F08-505B-664F-AC3B-31BC9DA05693}"/>
              </a:ext>
            </a:extLst>
          </p:cNvPr>
          <p:cNvPicPr>
            <a:picLocks noChangeAspect="1"/>
          </p:cNvPicPr>
          <p:nvPr/>
        </p:nvPicPr>
        <p:blipFill>
          <a:blip r:embed="rId6"/>
          <a:stretch>
            <a:fillRect/>
          </a:stretch>
        </p:blipFill>
        <p:spPr>
          <a:xfrm>
            <a:off x="2948911" y="4384601"/>
            <a:ext cx="1225672" cy="1091884"/>
          </a:xfrm>
          <a:prstGeom prst="rect">
            <a:avLst/>
          </a:prstGeom>
        </p:spPr>
      </p:pic>
      <p:sp>
        <p:nvSpPr>
          <p:cNvPr id="15" name="Rectangle 14">
            <a:extLst>
              <a:ext uri="{FF2B5EF4-FFF2-40B4-BE49-F238E27FC236}">
                <a16:creationId xmlns:a16="http://schemas.microsoft.com/office/drawing/2014/main" id="{AF304EDA-B0B6-3D4F-8B88-C569DEC8CD4B}"/>
              </a:ext>
            </a:extLst>
          </p:cNvPr>
          <p:cNvSpPr/>
          <p:nvPr/>
        </p:nvSpPr>
        <p:spPr>
          <a:xfrm>
            <a:off x="1398785" y="4846249"/>
            <a:ext cx="1323053" cy="1200329"/>
          </a:xfrm>
          <a:prstGeom prst="rect">
            <a:avLst/>
          </a:prstGeom>
        </p:spPr>
        <p:txBody>
          <a:bodyPr wrap="square">
            <a:spAutoFit/>
          </a:bodyPr>
          <a:lstStyle/>
          <a:p>
            <a:r>
              <a:rPr lang="en-CA" sz="1200" dirty="0"/>
              <a:t>- </a:t>
            </a:r>
            <a:r>
              <a:rPr lang="en-CA" sz="1200" dirty="0">
                <a:latin typeface="Comic Sans MS" panose="030F0902030302020204" pitchFamily="66" charset="0"/>
              </a:rPr>
              <a:t>printmaking</a:t>
            </a:r>
          </a:p>
          <a:p>
            <a:r>
              <a:rPr lang="en-CA" sz="1200" dirty="0">
                <a:latin typeface="Comic Sans MS" panose="030F0902030302020204" pitchFamily="66" charset="0"/>
              </a:rPr>
              <a:t>- propaganda</a:t>
            </a:r>
          </a:p>
          <a:p>
            <a:r>
              <a:rPr lang="en-CA" sz="1200" dirty="0">
                <a:latin typeface="Comic Sans MS" panose="030F0902030302020204" pitchFamily="66" charset="0"/>
              </a:rPr>
              <a:t>- purpose</a:t>
            </a:r>
          </a:p>
          <a:p>
            <a:r>
              <a:rPr lang="en-CA" sz="1200" dirty="0">
                <a:latin typeface="Comic Sans MS" panose="030F0902030302020204" pitchFamily="66" charset="0"/>
              </a:rPr>
              <a:t>- Retrofuturism</a:t>
            </a:r>
          </a:p>
          <a:p>
            <a:r>
              <a:rPr lang="en-CA" sz="1200" dirty="0">
                <a:latin typeface="Comic Sans MS" panose="030F0902030302020204" pitchFamily="66" charset="0"/>
              </a:rPr>
              <a:t>- space race</a:t>
            </a:r>
          </a:p>
          <a:p>
            <a:r>
              <a:rPr lang="en-CA" sz="1200" dirty="0">
                <a:latin typeface="Comic Sans MS" panose="030F0902030302020204" pitchFamily="66" charset="0"/>
              </a:rPr>
              <a:t>- stimulus</a:t>
            </a:r>
          </a:p>
        </p:txBody>
      </p:sp>
    </p:spTree>
    <p:extLst>
      <p:ext uri="{BB962C8B-B14F-4D97-AF65-F5344CB8AC3E}">
        <p14:creationId xmlns:p14="http://schemas.microsoft.com/office/powerpoint/2010/main" val="25676437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476</TotalTime>
  <Words>354</Words>
  <Application>Microsoft Macintosh PowerPoint</Application>
  <PresentationFormat>A4 Paper (210x297 mm)</PresentationFormat>
  <Paragraphs>34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User</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Comment:</cp:lastModifiedBy>
  <cp:revision>156</cp:revision>
  <cp:lastPrinted>2022-09-12T06:48:43Z</cp:lastPrinted>
  <dcterms:created xsi:type="dcterms:W3CDTF">2021-01-17T21:08:28Z</dcterms:created>
  <dcterms:modified xsi:type="dcterms:W3CDTF">2023-01-05T19:34:22Z</dcterms:modified>
</cp:coreProperties>
</file>