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906000" cy="6858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CC"/>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0469" autoAdjust="0"/>
    <p:restoredTop sz="94660"/>
  </p:normalViewPr>
  <p:slideViewPr>
    <p:cSldViewPr snapToGrid="0">
      <p:cViewPr>
        <p:scale>
          <a:sx n="60" d="100"/>
          <a:sy n="60" d="100"/>
        </p:scale>
        <p:origin x="130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04/09/2023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1955959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04/09/2023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549512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5AD602-81BC-4FCA-9CD3-A7FE29C85E75}" type="datetimeFigureOut">
              <a:rPr lang="en-GB" smtClean="0"/>
              <a:t>04/09/2023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2421141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25AD602-81BC-4FCA-9CD3-A7FE29C85E75}" type="datetimeFigureOut">
              <a:rPr lang="en-GB" smtClean="0"/>
              <a:t>04/09/2023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4117135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5AD602-81BC-4FCA-9CD3-A7FE29C85E75}" type="datetimeFigureOut">
              <a:rPr lang="en-GB" smtClean="0"/>
              <a:t>04/09/2023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8777936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25AD602-81BC-4FCA-9CD3-A7FE29C85E75}" type="datetimeFigureOut">
              <a:rPr lang="en-GB" smtClean="0"/>
              <a:t>04/09/2023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4260536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5AD602-81BC-4FCA-9CD3-A7FE29C85E75}" type="datetimeFigureOut">
              <a:rPr lang="en-GB" smtClean="0"/>
              <a:t>04/09/2023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2177553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5AD602-81BC-4FCA-9CD3-A7FE29C85E75}" type="datetimeFigureOut">
              <a:rPr lang="en-GB" smtClean="0"/>
              <a:t>04/09/2023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185084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5AD602-81BC-4FCA-9CD3-A7FE29C85E75}" type="datetimeFigureOut">
              <a:rPr lang="en-GB" smtClean="0"/>
              <a:t>04/09/2023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871552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04/09/2023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3300693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5AD602-81BC-4FCA-9CD3-A7FE29C85E75}" type="datetimeFigureOut">
              <a:rPr lang="en-GB" smtClean="0"/>
              <a:t>04/09/2023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1F0B678-91DC-483D-8DB9-302F49BF1E5A}" type="slidenum">
              <a:rPr lang="en-GB" smtClean="0"/>
              <a:t>‹#›</a:t>
            </a:fld>
            <a:endParaRPr lang="en-GB"/>
          </a:p>
        </p:txBody>
      </p:sp>
    </p:spTree>
    <p:extLst>
      <p:ext uri="{BB962C8B-B14F-4D97-AF65-F5344CB8AC3E}">
        <p14:creationId xmlns:p14="http://schemas.microsoft.com/office/powerpoint/2010/main" val="5269489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5AD602-81BC-4FCA-9CD3-A7FE29C85E75}" type="datetimeFigureOut">
              <a:rPr lang="en-GB" smtClean="0"/>
              <a:t>04/09/2023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F0B678-91DC-483D-8DB9-302F49BF1E5A}" type="slidenum">
              <a:rPr lang="en-GB" smtClean="0"/>
              <a:t>‹#›</a:t>
            </a:fld>
            <a:endParaRPr lang="en-GB"/>
          </a:p>
        </p:txBody>
      </p:sp>
    </p:spTree>
    <p:extLst>
      <p:ext uri="{BB962C8B-B14F-4D97-AF65-F5344CB8AC3E}">
        <p14:creationId xmlns:p14="http://schemas.microsoft.com/office/powerpoint/2010/main" val="410264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2762146" y="49476"/>
            <a:ext cx="4539125" cy="753310"/>
          </a:xfrm>
          <a:prstGeom prst="roundRect">
            <a:avLst/>
          </a:prstGeom>
          <a:solidFill>
            <a:srgbClr val="00B050"/>
          </a:solidFill>
          <a:ln/>
        </p:spPr>
        <p:style>
          <a:lnRef idx="3">
            <a:schemeClr val="lt1"/>
          </a:lnRef>
          <a:fillRef idx="1">
            <a:schemeClr val="accent4"/>
          </a:fillRef>
          <a:effectRef idx="1">
            <a:schemeClr val="accent4"/>
          </a:effectRef>
          <a:fontRef idx="minor">
            <a:schemeClr val="lt1"/>
          </a:fontRef>
        </p:style>
        <p:txBody>
          <a:bodyPr rtlCol="0" anchor="ctr"/>
          <a:lstStyle/>
          <a:p>
            <a:pPr algn="ctr"/>
            <a:r>
              <a:rPr lang="en-GB" dirty="0">
                <a:latin typeface="Comic Sans MS" panose="030F0702030302020204" pitchFamily="66" charset="0"/>
              </a:rPr>
              <a:t>Knowledge Organiser: Living things and their habitats</a:t>
            </a:r>
          </a:p>
        </p:txBody>
      </p:sp>
      <p:graphicFrame>
        <p:nvGraphicFramePr>
          <p:cNvPr id="9" name="Table 8"/>
          <p:cNvGraphicFramePr>
            <a:graphicFrameLocks noGrp="1"/>
          </p:cNvGraphicFramePr>
          <p:nvPr>
            <p:extLst>
              <p:ext uri="{D42A27DB-BD31-4B8C-83A1-F6EECF244321}">
                <p14:modId xmlns:p14="http://schemas.microsoft.com/office/powerpoint/2010/main" val="2536166589"/>
              </p:ext>
            </p:extLst>
          </p:nvPr>
        </p:nvGraphicFramePr>
        <p:xfrm>
          <a:off x="5374433" y="856836"/>
          <a:ext cx="4360660" cy="3558185"/>
        </p:xfrm>
        <a:graphic>
          <a:graphicData uri="http://schemas.openxmlformats.org/drawingml/2006/table">
            <a:tbl>
              <a:tblPr firstRow="1" bandRow="1">
                <a:tableStyleId>{93296810-A885-4BE3-A3E7-6D5BEEA58F35}</a:tableStyleId>
              </a:tblPr>
              <a:tblGrid>
                <a:gridCol w="4360660">
                  <a:extLst>
                    <a:ext uri="{9D8B030D-6E8A-4147-A177-3AD203B41FA5}">
                      <a16:colId xmlns:a16="http://schemas.microsoft.com/office/drawing/2014/main" val="3480319413"/>
                    </a:ext>
                  </a:extLst>
                </a:gridCol>
              </a:tblGrid>
              <a:tr h="34856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latin typeface="Comic Sans MS" panose="030F0702030302020204" pitchFamily="66" charset="0"/>
                        </a:rPr>
                        <a:t>Key Facts</a:t>
                      </a:r>
                    </a:p>
                  </a:txBody>
                  <a:tcPr>
                    <a:solidFill>
                      <a:srgbClr val="00B0F0"/>
                    </a:solidFill>
                  </a:tcPr>
                </a:tc>
                <a:extLst>
                  <a:ext uri="{0D108BD9-81ED-4DB2-BD59-A6C34878D82A}">
                    <a16:rowId xmlns:a16="http://schemas.microsoft.com/office/drawing/2014/main" val="2982972398"/>
                  </a:ext>
                </a:extLst>
              </a:tr>
              <a:tr h="541809">
                <a:tc>
                  <a:txBody>
                    <a:bodyPr/>
                    <a:lstStyle/>
                    <a:p>
                      <a:pPr algn="l">
                        <a:lnSpc>
                          <a:spcPct val="107000"/>
                        </a:lnSpc>
                        <a:spcAft>
                          <a:spcPts val="800"/>
                        </a:spcAft>
                      </a:pPr>
                      <a:r>
                        <a:rPr lang="en-GB" sz="1100" dirty="0">
                          <a:effectLst/>
                          <a:latin typeface="Century Gothic" panose="020B0502020202020204" pitchFamily="34" charset="0"/>
                          <a:ea typeface="Calibri" panose="020F0502020204030204" pitchFamily="34" charset="0"/>
                          <a:cs typeface="Times New Roman" panose="02020603050405020304" pitchFamily="18" charset="0"/>
                        </a:rPr>
                        <a:t>Plants and animals rely on the environment to give them everything they need. When habitats change, it can be very dangerous to the plants and animals that live there. </a:t>
                      </a:r>
                    </a:p>
                  </a:txBody>
                  <a:tcPr marL="114300" marR="114300" marT="0" marB="0"/>
                </a:tc>
                <a:extLst>
                  <a:ext uri="{0D108BD9-81ED-4DB2-BD59-A6C34878D82A}">
                    <a16:rowId xmlns:a16="http://schemas.microsoft.com/office/drawing/2014/main" val="3890289990"/>
                  </a:ext>
                </a:extLst>
              </a:tr>
              <a:tr h="48376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Classification is the process of putting things into groups. Living things can be divided into these groups or classified by looking at similarities and differences between the way they look and behave. </a:t>
                      </a:r>
                    </a:p>
                  </a:txBody>
                  <a:tcPr/>
                </a:tc>
                <a:extLst>
                  <a:ext uri="{0D108BD9-81ED-4DB2-BD59-A6C34878D82A}">
                    <a16:rowId xmlns:a16="http://schemas.microsoft.com/office/drawing/2014/main" val="2541691575"/>
                  </a:ext>
                </a:extLst>
              </a:tr>
              <a:tr h="661806">
                <a:tc>
                  <a:txBody>
                    <a:bodyPr/>
                    <a:lstStyle/>
                    <a:p>
                      <a:r>
                        <a:rPr lang="en-GB" sz="1100" b="0" i="0" u="none" strike="noStrike" kern="1200" baseline="0" dirty="0">
                          <a:solidFill>
                            <a:schemeClr val="dk1"/>
                          </a:solidFill>
                          <a:latin typeface="Century Gothic" panose="020B0502020202020204" pitchFamily="34" charset="0"/>
                          <a:ea typeface="+mn-ea"/>
                          <a:cs typeface="+mn-cs"/>
                        </a:rPr>
                        <a:t>Animals are divided into two main groups – vertebrates (have a spine) or invertebrates (have no spine). </a:t>
                      </a:r>
                    </a:p>
                  </a:txBody>
                  <a:tcPr/>
                </a:tc>
                <a:extLst>
                  <a:ext uri="{0D108BD9-81ED-4DB2-BD59-A6C34878D82A}">
                    <a16:rowId xmlns:a16="http://schemas.microsoft.com/office/drawing/2014/main" val="1290900881"/>
                  </a:ext>
                </a:extLst>
              </a:tr>
              <a:tr h="72567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b="0" dirty="0">
                          <a:latin typeface="Century Gothic" panose="020B0502020202020204" pitchFamily="34" charset="0"/>
                        </a:rPr>
                        <a:t> A lifecycle is the different stages of life for all living things, including humans. </a:t>
                      </a:r>
                    </a:p>
                  </a:txBody>
                  <a:tcPr/>
                </a:tc>
                <a:extLst>
                  <a:ext uri="{0D108BD9-81ED-4DB2-BD59-A6C34878D82A}">
                    <a16:rowId xmlns:a16="http://schemas.microsoft.com/office/drawing/2014/main" val="1457942995"/>
                  </a:ext>
                </a:extLst>
              </a:tr>
              <a:tr h="518338">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To stay alive and healthy, all living things need certain conditions that let them carry out key life processes. </a:t>
                      </a:r>
                    </a:p>
                  </a:txBody>
                  <a:tcPr/>
                </a:tc>
                <a:extLst>
                  <a:ext uri="{0D108BD9-81ED-4DB2-BD59-A6C34878D82A}">
                    <a16:rowId xmlns:a16="http://schemas.microsoft.com/office/drawing/2014/main" val="3456092763"/>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2769016418"/>
              </p:ext>
            </p:extLst>
          </p:nvPr>
        </p:nvGraphicFramePr>
        <p:xfrm>
          <a:off x="167951" y="884601"/>
          <a:ext cx="5078963" cy="3580558"/>
        </p:xfrm>
        <a:graphic>
          <a:graphicData uri="http://schemas.openxmlformats.org/drawingml/2006/table">
            <a:tbl>
              <a:tblPr firstRow="1" bandRow="1">
                <a:tableStyleId>{91EBBBCC-DAD2-459C-BE2E-F6DE35CF9A28}</a:tableStyleId>
              </a:tblPr>
              <a:tblGrid>
                <a:gridCol w="1229841">
                  <a:extLst>
                    <a:ext uri="{9D8B030D-6E8A-4147-A177-3AD203B41FA5}">
                      <a16:colId xmlns:a16="http://schemas.microsoft.com/office/drawing/2014/main" val="1130692355"/>
                    </a:ext>
                  </a:extLst>
                </a:gridCol>
                <a:gridCol w="3849122">
                  <a:extLst>
                    <a:ext uri="{9D8B030D-6E8A-4147-A177-3AD203B41FA5}">
                      <a16:colId xmlns:a16="http://schemas.microsoft.com/office/drawing/2014/main" val="3563368945"/>
                    </a:ext>
                  </a:extLst>
                </a:gridCol>
              </a:tblGrid>
              <a:tr h="319912">
                <a:tc gridSpan="2">
                  <a:txBody>
                    <a:bodyPr/>
                    <a:lstStyle/>
                    <a:p>
                      <a:r>
                        <a:rPr lang="en-GB" sz="1400" dirty="0">
                          <a:latin typeface="Comic Sans MS" panose="030F0702030302020204" pitchFamily="66" charset="0"/>
                        </a:rPr>
                        <a:t>Key Vocabulary</a:t>
                      </a:r>
                    </a:p>
                  </a:txBody>
                  <a:tcPr>
                    <a:solidFill>
                      <a:srgbClr val="CC66FF"/>
                    </a:solidFill>
                  </a:tcPr>
                </a:tc>
                <a:tc hMerge="1">
                  <a:txBody>
                    <a:bodyPr/>
                    <a:lstStyle/>
                    <a:p>
                      <a:endParaRPr lang="en-GB" sz="1300" dirty="0"/>
                    </a:p>
                  </a:txBody>
                  <a:tcPr/>
                </a:tc>
                <a:extLst>
                  <a:ext uri="{0D108BD9-81ED-4DB2-BD59-A6C34878D82A}">
                    <a16:rowId xmlns:a16="http://schemas.microsoft.com/office/drawing/2014/main" val="4168836895"/>
                  </a:ext>
                </a:extLst>
              </a:tr>
              <a:tr h="601151">
                <a:tc>
                  <a:txBody>
                    <a:bodyPr/>
                    <a:lstStyle/>
                    <a:p>
                      <a:r>
                        <a:rPr lang="en-GB" sz="1100" dirty="0">
                          <a:latin typeface="Century Gothic" panose="020B0502020202020204" pitchFamily="34" charset="0"/>
                        </a:rPr>
                        <a:t>Organisms </a:t>
                      </a:r>
                    </a:p>
                  </a:txBody>
                  <a:tcPr/>
                </a:tc>
                <a:tc>
                  <a:txBody>
                    <a:bodyPr/>
                    <a:lstStyle/>
                    <a:p>
                      <a:r>
                        <a:rPr lang="en-GB" sz="1000" dirty="0">
                          <a:latin typeface="Century Gothic" panose="020B0502020202020204" pitchFamily="34" charset="0"/>
                        </a:rPr>
                        <a:t>This is another word that can be used to mean ‘living things’. </a:t>
                      </a:r>
                    </a:p>
                  </a:txBody>
                  <a:tcPr/>
                </a:tc>
                <a:extLst>
                  <a:ext uri="{0D108BD9-81ED-4DB2-BD59-A6C34878D82A}">
                    <a16:rowId xmlns:a16="http://schemas.microsoft.com/office/drawing/2014/main" val="866645435"/>
                  </a:ext>
                </a:extLst>
              </a:tr>
              <a:tr h="431596">
                <a:tc>
                  <a:txBody>
                    <a:bodyPr/>
                    <a:lstStyle/>
                    <a:p>
                      <a:r>
                        <a:rPr lang="en-GB" sz="1100" dirty="0">
                          <a:latin typeface="Century Gothic" panose="020B0502020202020204" pitchFamily="34" charset="0"/>
                        </a:rPr>
                        <a:t>Life processes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dirty="0">
                          <a:latin typeface="Century Gothic" panose="020B0502020202020204" pitchFamily="34" charset="0"/>
                        </a:rPr>
                        <a:t>The things living things do to stay alive. </a:t>
                      </a:r>
                    </a:p>
                  </a:txBody>
                  <a:tcPr/>
                </a:tc>
                <a:extLst>
                  <a:ext uri="{0D108BD9-81ED-4DB2-BD59-A6C34878D82A}">
                    <a16:rowId xmlns:a16="http://schemas.microsoft.com/office/drawing/2014/main" val="3289684476"/>
                  </a:ext>
                </a:extLst>
              </a:tr>
              <a:tr h="571324">
                <a:tc>
                  <a:txBody>
                    <a:bodyPr/>
                    <a:lstStyle/>
                    <a:p>
                      <a:r>
                        <a:rPr lang="en-GB" sz="1100" dirty="0">
                          <a:latin typeface="Century Gothic" panose="020B0502020202020204" pitchFamily="34" charset="0"/>
                        </a:rPr>
                        <a:t>Habitat </a:t>
                      </a:r>
                    </a:p>
                  </a:txBody>
                  <a:tcPr/>
                </a:tc>
                <a:tc>
                  <a:txBody>
                    <a:bodyPr/>
                    <a:lstStyle/>
                    <a:p>
                      <a:r>
                        <a:rPr lang="en-GB" sz="1100" b="0" dirty="0">
                          <a:latin typeface="Century Gothic" panose="020B0502020202020204" pitchFamily="34" charset="0"/>
                        </a:rPr>
                        <a:t>The specific area or place in which animals or plants may live. </a:t>
                      </a:r>
                    </a:p>
                  </a:txBody>
                  <a:tcPr/>
                </a:tc>
                <a:extLst>
                  <a:ext uri="{0D108BD9-81ED-4DB2-BD59-A6C34878D82A}">
                    <a16:rowId xmlns:a16="http://schemas.microsoft.com/office/drawing/2014/main" val="1989827898"/>
                  </a:ext>
                </a:extLst>
              </a:tr>
              <a:tr h="623828">
                <a:tc>
                  <a:txBody>
                    <a:bodyPr/>
                    <a:lstStyle/>
                    <a:p>
                      <a:r>
                        <a:rPr lang="en-GB" sz="1100" dirty="0">
                          <a:latin typeface="Century Gothic" panose="020B0502020202020204" pitchFamily="34" charset="0"/>
                        </a:rPr>
                        <a:t>Environment </a:t>
                      </a:r>
                    </a:p>
                  </a:txBody>
                  <a:tcPr/>
                </a:tc>
                <a:tc>
                  <a:txBody>
                    <a:bodyPr/>
                    <a:lstStyle/>
                    <a:p>
                      <a:r>
                        <a:rPr lang="en-GB" sz="1100" dirty="0">
                          <a:latin typeface="Century Gothic" panose="020B0502020202020204" pitchFamily="34" charset="0"/>
                        </a:rPr>
                        <a:t>An environment contains many habitats and these include areas where there are both living and non-living things. </a:t>
                      </a:r>
                    </a:p>
                  </a:txBody>
                  <a:tcPr/>
                </a:tc>
                <a:extLst>
                  <a:ext uri="{0D108BD9-81ED-4DB2-BD59-A6C34878D82A}">
                    <a16:rowId xmlns:a16="http://schemas.microsoft.com/office/drawing/2014/main" val="1725223991"/>
                  </a:ext>
                </a:extLst>
              </a:tr>
              <a:tr h="601151">
                <a:tc>
                  <a:txBody>
                    <a:bodyPr/>
                    <a:lstStyle/>
                    <a:p>
                      <a:r>
                        <a:rPr lang="en-GB" sz="1100" dirty="0">
                          <a:latin typeface="Century Gothic" panose="020B0502020202020204" pitchFamily="34" charset="0"/>
                        </a:rPr>
                        <a:t>Respiration </a:t>
                      </a:r>
                    </a:p>
                  </a:txBody>
                  <a:tcPr/>
                </a:tc>
                <a:tc>
                  <a:txBody>
                    <a:bodyPr/>
                    <a:lstStyle/>
                    <a:p>
                      <a:r>
                        <a:rPr lang="en-GB" sz="1050" b="0" dirty="0">
                          <a:latin typeface="Century Gothic" panose="020B0502020202020204" pitchFamily="34" charset="0"/>
                        </a:rPr>
                        <a:t>A process where plants and animals use oxygen gas from the air to help turn their food into energy. </a:t>
                      </a:r>
                    </a:p>
                  </a:txBody>
                  <a:tcPr/>
                </a:tc>
                <a:extLst>
                  <a:ext uri="{0D108BD9-81ED-4DB2-BD59-A6C34878D82A}">
                    <a16:rowId xmlns:a16="http://schemas.microsoft.com/office/drawing/2014/main" val="1829401046"/>
                  </a:ext>
                </a:extLst>
              </a:tr>
              <a:tr h="431596">
                <a:tc>
                  <a:txBody>
                    <a:bodyPr/>
                    <a:lstStyle/>
                    <a:p>
                      <a:r>
                        <a:rPr lang="en-GB" sz="1100" dirty="0">
                          <a:latin typeface="Century Gothic" panose="020B0502020202020204" pitchFamily="34" charset="0"/>
                        </a:rPr>
                        <a:t>Reproduction </a:t>
                      </a:r>
                    </a:p>
                  </a:txBody>
                  <a:tcPr/>
                </a:tc>
                <a:tc>
                  <a:txBody>
                    <a:bodyPr/>
                    <a:lstStyle/>
                    <a:p>
                      <a:r>
                        <a:rPr lang="en-GB" sz="1100" dirty="0">
                          <a:latin typeface="Century Gothic" panose="020B0502020202020204" pitchFamily="34" charset="0"/>
                        </a:rPr>
                        <a:t>The process through which young are produced. </a:t>
                      </a:r>
                    </a:p>
                  </a:txBody>
                  <a:tcPr/>
                </a:tc>
                <a:extLst>
                  <a:ext uri="{0D108BD9-81ED-4DB2-BD59-A6C34878D82A}">
                    <a16:rowId xmlns:a16="http://schemas.microsoft.com/office/drawing/2014/main" val="1729828708"/>
                  </a:ext>
                </a:extLst>
              </a:tr>
            </a:tbl>
          </a:graphicData>
        </a:graphic>
      </p:graphicFrame>
      <p:sp>
        <p:nvSpPr>
          <p:cNvPr id="21" name="TextBox 20"/>
          <p:cNvSpPr txBox="1"/>
          <p:nvPr/>
        </p:nvSpPr>
        <p:spPr>
          <a:xfrm>
            <a:off x="15302630" y="11115068"/>
            <a:ext cx="617046" cy="121739"/>
          </a:xfrm>
          <a:prstGeom prst="rect">
            <a:avLst/>
          </a:prstGeom>
          <a:noFill/>
        </p:spPr>
        <p:txBody>
          <a:bodyPr wrap="square" rtlCol="0">
            <a:spAutoFit/>
          </a:bodyPr>
          <a:lstStyle/>
          <a:p>
            <a:endParaRPr lang="en-GB" sz="1100" dirty="0">
              <a:latin typeface="Century Gothic" panose="020B0502020202020204" pitchFamily="34" charset="0"/>
            </a:endParaRPr>
          </a:p>
        </p:txBody>
      </p:sp>
      <p:sp>
        <p:nvSpPr>
          <p:cNvPr id="12" name="Rounded Rectangle 11"/>
          <p:cNvSpPr/>
          <p:nvPr/>
        </p:nvSpPr>
        <p:spPr>
          <a:xfrm>
            <a:off x="4032193" y="4857398"/>
            <a:ext cx="2429442" cy="1524642"/>
          </a:xfrm>
          <a:prstGeom prst="roundRect">
            <a:avLst/>
          </a:prstGeom>
          <a:solidFill>
            <a:srgbClr val="0070C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200" b="1" dirty="0">
                <a:latin typeface="Century Gothic" panose="020B0502020202020204" pitchFamily="34" charset="0"/>
              </a:rPr>
              <a:t>Did you know?</a:t>
            </a:r>
          </a:p>
          <a:p>
            <a:pPr algn="ctr"/>
            <a:r>
              <a:rPr lang="en-GB" sz="1200" dirty="0">
                <a:latin typeface="Century Gothic" panose="020B0502020202020204" pitchFamily="34" charset="0"/>
              </a:rPr>
              <a:t>Changes to an environment can be caused by humans. Changes to an environment can have a positive as well as negative effect.  </a:t>
            </a:r>
          </a:p>
          <a:p>
            <a:pPr algn="ctr"/>
            <a:endParaRPr lang="en-GB" sz="1200" dirty="0">
              <a:latin typeface="Century Gothic" panose="020B0502020202020204" pitchFamily="34" charset="0"/>
            </a:endParaRPr>
          </a:p>
        </p:txBody>
      </p:sp>
      <p:sp>
        <p:nvSpPr>
          <p:cNvPr id="4" name="AutoShape 2" descr="Y3 Forces and Magnets Naithan | www.ase.org.u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1026" name="Picture 2" descr="Living Things and Their Habitats: Amphibians e-Book – BookLife">
            <a:extLst>
              <a:ext uri="{FF2B5EF4-FFF2-40B4-BE49-F238E27FC236}">
                <a16:creationId xmlns:a16="http://schemas.microsoft.com/office/drawing/2014/main" id="{55A1B5B6-8409-4AED-9369-379CB19C703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951" y="84653"/>
            <a:ext cx="918749" cy="7533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iving Things and Their Habitats Poster – BookLife">
            <a:extLst>
              <a:ext uri="{FF2B5EF4-FFF2-40B4-BE49-F238E27FC236}">
                <a16:creationId xmlns:a16="http://schemas.microsoft.com/office/drawing/2014/main" id="{024202D8-6E10-2673-054F-330F1025781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4763" y="4465159"/>
            <a:ext cx="1447581" cy="20456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Y6 Living things and their habitats Primary Resources - Science Y">
            <a:extLst>
              <a:ext uri="{FF2B5EF4-FFF2-40B4-BE49-F238E27FC236}">
                <a16:creationId xmlns:a16="http://schemas.microsoft.com/office/drawing/2014/main" id="{E60A10D5-7875-0045-908F-D5F36BDE3EE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0423" y="51955"/>
            <a:ext cx="2097024" cy="10485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a:extLst>
              <a:ext uri="{FF2B5EF4-FFF2-40B4-BE49-F238E27FC236}">
                <a16:creationId xmlns:a16="http://schemas.microsoft.com/office/drawing/2014/main" id="{5D3B79C2-18E0-E97B-A43D-F727390BA9C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55778" y="4807308"/>
            <a:ext cx="3487104" cy="148369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Ecology | Relationship Between Organisms And Their Environment">
            <a:extLst>
              <a:ext uri="{FF2B5EF4-FFF2-40B4-BE49-F238E27FC236}">
                <a16:creationId xmlns:a16="http://schemas.microsoft.com/office/drawing/2014/main" id="{41C1D1AE-C0D2-C987-D152-53C568255BD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44770" y="23880"/>
            <a:ext cx="1525278" cy="8140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884725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49e7a498-3891-4273-827e-8a63e12963a4">
      <Terms xmlns="http://schemas.microsoft.com/office/infopath/2007/PartnerControls"/>
    </lcf76f155ced4ddcb4097134ff3c332f>
    <TaxCatchAll xmlns="eb370ac7-8fc3-4cb4-a9ab-ccfeca1627d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B851D845A885245B83E78AF51F568C8" ma:contentTypeVersion="15" ma:contentTypeDescription="Create a new document." ma:contentTypeScope="" ma:versionID="3039a68589954374568da2643c7ee418">
  <xsd:schema xmlns:xsd="http://www.w3.org/2001/XMLSchema" xmlns:xs="http://www.w3.org/2001/XMLSchema" xmlns:p="http://schemas.microsoft.com/office/2006/metadata/properties" xmlns:ns2="49e7a498-3891-4273-827e-8a63e12963a4" xmlns:ns3="eb370ac7-8fc3-4cb4-a9ab-ccfeca1627d9" targetNamespace="http://schemas.microsoft.com/office/2006/metadata/properties" ma:root="true" ma:fieldsID="98d072a88ee1c7d265b5c493a111a331" ns2:_="" ns3:_="">
    <xsd:import namespace="49e7a498-3891-4273-827e-8a63e12963a4"/>
    <xsd:import namespace="eb370ac7-8fc3-4cb4-a9ab-ccfeca1627d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9e7a498-3891-4273-827e-8a63e12963a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01fbdf8-bfcf-4282-bcc0-e8acad32bf6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SearchProperties" ma:index="2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370ac7-8fc3-4cb4-a9ab-ccfeca1627d9"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8bde-718d-4e0c-a268-d708077b6908}" ma:internalName="TaxCatchAll" ma:showField="CatchAllData" ma:web="eb370ac7-8fc3-4cb4-a9ab-ccfeca1627d9">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9A78DE-5D9A-4681-AAF2-07B9B1CB201C}">
  <ds:schemaRefs>
    <ds:schemaRef ds:uri="http://schemas.microsoft.com/office/2006/metadata/properties"/>
    <ds:schemaRef ds:uri="http://schemas.microsoft.com/office/infopath/2007/PartnerControls"/>
    <ds:schemaRef ds:uri="49e7a498-3891-4273-827e-8a63e12963a4"/>
    <ds:schemaRef ds:uri="eb370ac7-8fc3-4cb4-a9ab-ccfeca1627d9"/>
  </ds:schemaRefs>
</ds:datastoreItem>
</file>

<file path=customXml/itemProps2.xml><?xml version="1.0" encoding="utf-8"?>
<ds:datastoreItem xmlns:ds="http://schemas.openxmlformats.org/officeDocument/2006/customXml" ds:itemID="{6274D299-8B26-402A-9048-C85D4B88860A}">
  <ds:schemaRefs>
    <ds:schemaRef ds:uri="http://schemas.microsoft.com/sharepoint/v3/contenttype/forms"/>
  </ds:schemaRefs>
</ds:datastoreItem>
</file>

<file path=customXml/itemProps3.xml><?xml version="1.0" encoding="utf-8"?>
<ds:datastoreItem xmlns:ds="http://schemas.openxmlformats.org/officeDocument/2006/customXml" ds:itemID="{CD4561C8-319F-4796-9280-7DE824896B5E}"/>
</file>

<file path=docProps/app.xml><?xml version="1.0" encoding="utf-8"?>
<Properties xmlns="http://schemas.openxmlformats.org/officeDocument/2006/extended-properties" xmlns:vt="http://schemas.openxmlformats.org/officeDocument/2006/docPropsVTypes">
  <Template>Office Theme</Template>
  <TotalTime>1676</TotalTime>
  <Words>254</Words>
  <Application>Microsoft Office PowerPoint</Application>
  <PresentationFormat>A4 Paper (210x297 mm)</PresentationFormat>
  <Paragraphs>22</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Comic Sans MS</vt:lpstr>
      <vt:lpstr>Office Theme</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Olivia Dennison</cp:lastModifiedBy>
  <cp:revision>130</cp:revision>
  <cp:lastPrinted>2022-01-10T20:11:52Z</cp:lastPrinted>
  <dcterms:created xsi:type="dcterms:W3CDTF">2020-10-31T12:47:54Z</dcterms:created>
  <dcterms:modified xsi:type="dcterms:W3CDTF">2023-09-04T20:11:11Z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0x0101008B851D845A885245B83E78AF51F568C8</vt:lpwstr>
  </property>
  <property fmtid="{D5CDD505-2E9C-101B-9397-08002B2CF9AE}" pid="3" name="Order">
    <vt:r8>10360800</vt:r8>
  </property>
  <property fmtid="{D5CDD505-2E9C-101B-9397-08002B2CF9AE}" pid="4" name="MediaServiceImageTags">
    <vt:lpwstr/>
  </property>
</Properties>
</file>