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</p:sldIdLst>
  <p:sldSz cx="9906000" cy="6858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CC"/>
    <a:srgbClr val="CC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0469" autoAdjust="0"/>
    <p:restoredTop sz="94660"/>
  </p:normalViewPr>
  <p:slideViewPr>
    <p:cSldViewPr snapToGrid="0">
      <p:cViewPr varScale="1">
        <p:scale>
          <a:sx n="67" d="100"/>
          <a:sy n="67" d="100"/>
        </p:scale>
        <p:origin x="4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AD602-81BC-4FCA-9CD3-A7FE29C85E75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0B678-91DC-483D-8DB9-302F49BF1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59594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AD602-81BC-4FCA-9CD3-A7FE29C85E75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0B678-91DC-483D-8DB9-302F49BF1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9512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AD602-81BC-4FCA-9CD3-A7FE29C85E75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0B678-91DC-483D-8DB9-302F49BF1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11418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AD602-81BC-4FCA-9CD3-A7FE29C85E75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0B678-91DC-483D-8DB9-302F49BF1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7135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AD602-81BC-4FCA-9CD3-A7FE29C85E75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0B678-91DC-483D-8DB9-302F49BF1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77936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AD602-81BC-4FCA-9CD3-A7FE29C85E75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0B678-91DC-483D-8DB9-302F49BF1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05364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AD602-81BC-4FCA-9CD3-A7FE29C85E75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0B678-91DC-483D-8DB9-302F49BF1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75536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AD602-81BC-4FCA-9CD3-A7FE29C85E75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0B678-91DC-483D-8DB9-302F49BF1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50840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AD602-81BC-4FCA-9CD3-A7FE29C85E75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0B678-91DC-483D-8DB9-302F49BF1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15521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AD602-81BC-4FCA-9CD3-A7FE29C85E75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0B678-91DC-483D-8DB9-302F49BF1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06939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AD602-81BC-4FCA-9CD3-A7FE29C85E75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0B678-91DC-483D-8DB9-302F49BF1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69489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5AD602-81BC-4FCA-9CD3-A7FE29C85E75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F0B678-91DC-483D-8DB9-302F49BF1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2640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683437" y="49475"/>
            <a:ext cx="4539125" cy="753310"/>
          </a:xfrm>
          <a:prstGeom prst="roundRect">
            <a:avLst/>
          </a:prstGeom>
          <a:solidFill>
            <a:srgbClr val="FF0000"/>
          </a:solidFill>
          <a:ln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Knowledge Organiser: Electricity </a:t>
            </a: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1771590"/>
              </p:ext>
            </p:extLst>
          </p:nvPr>
        </p:nvGraphicFramePr>
        <p:xfrm>
          <a:off x="5195968" y="884600"/>
          <a:ext cx="4539125" cy="4080517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539125">
                  <a:extLst>
                    <a:ext uri="{9D8B030D-6E8A-4147-A177-3AD203B41FA5}">
                      <a16:colId xmlns:a16="http://schemas.microsoft.com/office/drawing/2014/main" val="3480319413"/>
                    </a:ext>
                  </a:extLst>
                </a:gridCol>
              </a:tblGrid>
              <a:tr h="39888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Comic Sans MS" panose="030F0702030302020204" pitchFamily="66" charset="0"/>
                        </a:rPr>
                        <a:t>Key Facts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2972398"/>
                  </a:ext>
                </a:extLst>
              </a:tr>
              <a:tr h="71584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u="none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Electricity is created by generators which can be powered by gas, coal, oil, wind or solar. </a:t>
                      </a:r>
                    </a:p>
                  </a:txBody>
                  <a:tcPr marL="114300" marR="114300" marT="0" marB="0"/>
                </a:tc>
                <a:extLst>
                  <a:ext uri="{0D108BD9-81ED-4DB2-BD59-A6C34878D82A}">
                    <a16:rowId xmlns:a16="http://schemas.microsoft.com/office/drawing/2014/main" val="3890289990"/>
                  </a:ext>
                </a:extLst>
              </a:tr>
              <a:tr h="78478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u="none" dirty="0">
                          <a:latin typeface="Century Gothic" panose="020B0502020202020204" pitchFamily="34" charset="0"/>
                        </a:rPr>
                        <a:t>Electrical energy can be converted other types of energy such as light, heat, movement or sound.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1691575"/>
                  </a:ext>
                </a:extLst>
              </a:tr>
              <a:tr h="757365">
                <a:tc>
                  <a:txBody>
                    <a:bodyPr/>
                    <a:lstStyle/>
                    <a:p>
                      <a:r>
                        <a:rPr lang="en-GB" sz="1400" b="0" i="0" u="none" strike="noStrike" kern="1200" baseline="0" dirty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Electricity is a form of energy that orders electrons into a flow capable of doing work on another object.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90900881"/>
                  </a:ext>
                </a:extLst>
              </a:tr>
              <a:tr h="83045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latin typeface="Century Gothic" panose="020B0502020202020204" pitchFamily="34" charset="0"/>
                        </a:rPr>
                        <a:t>Electricity is measured in volts and electric current is measured in amps.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57942995"/>
                  </a:ext>
                </a:extLst>
              </a:tr>
              <a:tr h="59318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Century Gothic" panose="020B0502020202020204" pitchFamily="34" charset="0"/>
                        </a:rPr>
                        <a:t>Electricity is very dangerous so we must be extra cautious when using electrical appliances.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56092763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0633288"/>
              </p:ext>
            </p:extLst>
          </p:nvPr>
        </p:nvGraphicFramePr>
        <p:xfrm>
          <a:off x="167952" y="884601"/>
          <a:ext cx="4871882" cy="4080518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1179698">
                  <a:extLst>
                    <a:ext uri="{9D8B030D-6E8A-4147-A177-3AD203B41FA5}">
                      <a16:colId xmlns:a16="http://schemas.microsoft.com/office/drawing/2014/main" val="1130692355"/>
                    </a:ext>
                  </a:extLst>
                </a:gridCol>
                <a:gridCol w="3692184">
                  <a:extLst>
                    <a:ext uri="{9D8B030D-6E8A-4147-A177-3AD203B41FA5}">
                      <a16:colId xmlns:a16="http://schemas.microsoft.com/office/drawing/2014/main" val="3563368945"/>
                    </a:ext>
                  </a:extLst>
                </a:gridCol>
              </a:tblGrid>
              <a:tr h="343108">
                <a:tc gridSpan="2"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Key Vocabulary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3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68836895"/>
                  </a:ext>
                </a:extLst>
              </a:tr>
              <a:tr h="644739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entury Gothic" panose="020B0502020202020204" pitchFamily="34" charset="0"/>
                        </a:rPr>
                        <a:t>Electricity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entury Gothic" panose="020B0502020202020204" pitchFamily="34" charset="0"/>
                        </a:rPr>
                        <a:t>The flow of an electric current through a material, e.g. from a power source through wires to an appliance.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6645435"/>
                  </a:ext>
                </a:extLst>
              </a:tr>
              <a:tr h="462890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entury Gothic" panose="020B0502020202020204" pitchFamily="34" charset="0"/>
                        </a:rPr>
                        <a:t>Appliances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Century Gothic" panose="020B0502020202020204" pitchFamily="34" charset="0"/>
                        </a:rPr>
                        <a:t>A piece of equipment or a device designed to perform a particular job, such as a washing machine or mobile phone.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89684476"/>
                  </a:ext>
                </a:extLst>
              </a:tr>
              <a:tr h="612749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entury Gothic" panose="020B0502020202020204" pitchFamily="34" charset="0"/>
                        </a:rPr>
                        <a:t>Battery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Century Gothic" panose="020B0502020202020204" pitchFamily="34" charset="0"/>
                        </a:rPr>
                        <a:t>A device that stores electricity energy as a chemical. Two or more cells joined together form a battery.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89827898"/>
                  </a:ext>
                </a:extLst>
              </a:tr>
              <a:tr h="669060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entury Gothic" panose="020B0502020202020204" pitchFamily="34" charset="0"/>
                        </a:rPr>
                        <a:t>Circuit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entury Gothic" panose="020B0502020202020204" pitchFamily="34" charset="0"/>
                        </a:rPr>
                        <a:t>A pathway that electricity can flow around. It is based around wires and a power supply.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25223991"/>
                  </a:ext>
                </a:extLst>
              </a:tr>
              <a:tr h="653101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entury Gothic" panose="020B0502020202020204" pitchFamily="34" charset="0"/>
                        </a:rPr>
                        <a:t>Electrical insulator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Century Gothic" panose="020B0502020202020204" pitchFamily="34" charset="0"/>
                        </a:rPr>
                        <a:t>Materials that are electrical insulators do not allow electricity to flow through it.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29401046"/>
                  </a:ext>
                </a:extLst>
              </a:tr>
              <a:tr h="490350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entury Gothic" panose="020B0502020202020204" pitchFamily="34" charset="0"/>
                        </a:rPr>
                        <a:t>Electrical conductor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entury Gothic" panose="020B0502020202020204" pitchFamily="34" charset="0"/>
                        </a:rPr>
                        <a:t>A conductor of electricity is a material that will allow electricity to flow through it.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29828708"/>
                  </a:ext>
                </a:extLst>
              </a:tr>
            </a:tbl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15302630" y="11115068"/>
            <a:ext cx="617046" cy="1217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100" dirty="0">
              <a:latin typeface="Century Gothic" panose="020B0502020202020204" pitchFamily="34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3825113" y="5148072"/>
            <a:ext cx="2429442" cy="1306845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latin typeface="Century Gothic" panose="020B0502020202020204" pitchFamily="34" charset="0"/>
              </a:rPr>
              <a:t>Did you know?</a:t>
            </a:r>
          </a:p>
          <a:p>
            <a:pPr algn="ctr"/>
            <a:r>
              <a:rPr lang="en-GB" sz="1200" b="1" dirty="0">
                <a:latin typeface="Century Gothic" panose="020B0502020202020204" pitchFamily="34" charset="0"/>
              </a:rPr>
              <a:t>Electricity travels at the speed of light (nearly 300,000km per second). </a:t>
            </a:r>
          </a:p>
        </p:txBody>
      </p:sp>
      <p:sp>
        <p:nvSpPr>
          <p:cNvPr id="4" name="AutoShape 2" descr="Y3 Forces and Magnets Naithan | www.ase.org.u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669F264-F106-9CF7-53E1-B4324CD075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69767" y="0"/>
            <a:ext cx="1713878" cy="75331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217819A-24AD-C352-8B8B-0F075B076D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8479" y="5046934"/>
            <a:ext cx="2257425" cy="1428750"/>
          </a:xfrm>
          <a:prstGeom prst="rect">
            <a:avLst/>
          </a:prstGeom>
        </p:spPr>
      </p:pic>
      <p:pic>
        <p:nvPicPr>
          <p:cNvPr id="15" name="Picture 4" descr="Swinnow Primary School - Year 4 progression map">
            <a:extLst>
              <a:ext uri="{FF2B5EF4-FFF2-40B4-BE49-F238E27FC236}">
                <a16:creationId xmlns:a16="http://schemas.microsoft.com/office/drawing/2014/main" id="{BDD73BDF-34CF-D359-8801-4E4AF38632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49475"/>
            <a:ext cx="1234313" cy="753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 descr="Year 5 &amp; 6 Science – Week 10 – Electricity &amp; Energy | Woodford Scientists">
            <a:extLst>
              <a:ext uri="{FF2B5EF4-FFF2-40B4-BE49-F238E27FC236}">
                <a16:creationId xmlns:a16="http://schemas.microsoft.com/office/drawing/2014/main" id="{12F49FC5-8701-25B4-63CF-4A99CE6884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0098" y="5008262"/>
            <a:ext cx="2423547" cy="1467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8" descr="Science experiment of electric circuit 1972092 Vector Art at Vecteezy">
            <a:extLst>
              <a:ext uri="{FF2B5EF4-FFF2-40B4-BE49-F238E27FC236}">
                <a16:creationId xmlns:a16="http://schemas.microsoft.com/office/drawing/2014/main" id="{17B674D7-A353-89E0-BF3E-19BA9EEFF2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380" y="49475"/>
            <a:ext cx="1175513" cy="7325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88472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B851D845A885245B83E78AF51F568C8" ma:contentTypeVersion="15" ma:contentTypeDescription="Create a new document." ma:contentTypeScope="" ma:versionID="b823cd6d1f43a9e4532e5a8e2573ffd1">
  <xsd:schema xmlns:xsd="http://www.w3.org/2001/XMLSchema" xmlns:xs="http://www.w3.org/2001/XMLSchema" xmlns:p="http://schemas.microsoft.com/office/2006/metadata/properties" xmlns:ns2="49e7a498-3891-4273-827e-8a63e12963a4" xmlns:ns3="eb370ac7-8fc3-4cb4-a9ab-ccfeca1627d9" targetNamespace="http://schemas.microsoft.com/office/2006/metadata/properties" ma:root="true" ma:fieldsID="e89e47a31178fb9e30eeab1e6bf03eba" ns2:_="" ns3:_="">
    <xsd:import namespace="49e7a498-3891-4273-827e-8a63e12963a4"/>
    <xsd:import namespace="eb370ac7-8fc3-4cb4-a9ab-ccfeca1627d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LengthInSecond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SearchPropertie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e7a498-3891-4273-827e-8a63e12963a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1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3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901fbdf8-bfcf-4282-bcc0-e8acad32bf6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b370ac7-8fc3-4cb4-a9ab-ccfeca1627d9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c098bde-718d-4e0c-a268-d708077b6908}" ma:internalName="TaxCatchAll" ma:showField="CatchAllData" ma:web="eb370ac7-8fc3-4cb4-a9ab-ccfeca1627d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49e7a498-3891-4273-827e-8a63e12963a4">
      <Terms xmlns="http://schemas.microsoft.com/office/infopath/2007/PartnerControls"/>
    </lcf76f155ced4ddcb4097134ff3c332f>
    <TaxCatchAll xmlns="eb370ac7-8fc3-4cb4-a9ab-ccfeca1627d9" xsi:nil="true"/>
  </documentManagement>
</p:properties>
</file>

<file path=customXml/itemProps1.xml><?xml version="1.0" encoding="utf-8"?>
<ds:datastoreItem xmlns:ds="http://schemas.openxmlformats.org/officeDocument/2006/customXml" ds:itemID="{4B13A824-4781-490A-97B5-23D698FC4674}"/>
</file>

<file path=customXml/itemProps2.xml><?xml version="1.0" encoding="utf-8"?>
<ds:datastoreItem xmlns:ds="http://schemas.openxmlformats.org/officeDocument/2006/customXml" ds:itemID="{6274D299-8B26-402A-9048-C85D4B88860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29A78DE-5D9A-4681-AAF2-07B9B1CB201C}">
  <ds:schemaRefs>
    <ds:schemaRef ds:uri="http://www.w3.org/XML/1998/namespace"/>
    <ds:schemaRef ds:uri="http://purl.org/dc/dcmitype/"/>
    <ds:schemaRef ds:uri="http://schemas.microsoft.com/office/2006/documentManagement/types"/>
    <ds:schemaRef ds:uri="eb370ac7-8fc3-4cb4-a9ab-ccfeca1627d9"/>
    <ds:schemaRef ds:uri="http://schemas.microsoft.com/office/infopath/2007/PartnerControls"/>
    <ds:schemaRef ds:uri="http://purl.org/dc/terms/"/>
    <ds:schemaRef ds:uri="http://schemas.openxmlformats.org/package/2006/metadata/core-properties"/>
    <ds:schemaRef ds:uri="49e7a498-3891-4273-827e-8a63e12963a4"/>
    <ds:schemaRef ds:uri="http://schemas.microsoft.com/office/2006/metadata/properties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1822</TotalTime>
  <Words>235</Words>
  <Application>Microsoft Office PowerPoint</Application>
  <PresentationFormat>A4 Paper (210x297 mm)</PresentationFormat>
  <Paragraphs>22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Century Gothic</vt:lpstr>
      <vt:lpstr>Comic Sans MS</vt:lpstr>
      <vt:lpstr>Office Theme</vt:lpstr>
      <vt:lpstr>PowerPoint Presentation</vt:lpstr>
    </vt:vector>
  </TitlesOfParts>
  <Company>User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Kate Armitage</dc:creator>
  <cp:lastModifiedBy>Olivia Dennison</cp:lastModifiedBy>
  <cp:revision>150</cp:revision>
  <cp:lastPrinted>2024-02-08T10:49:19Z</cp:lastPrinted>
  <dcterms:created xsi:type="dcterms:W3CDTF">2020-10-31T12:47:54Z</dcterms:created>
  <dcterms:modified xsi:type="dcterms:W3CDTF">2025-02-24T10:08:24Z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0x0101008B851D845A885245B83E78AF51F568C8</vt:lpwstr>
  </property>
  <property fmtid="{D5CDD505-2E9C-101B-9397-08002B2CF9AE}" pid="3" name="Order">
    <vt:r8>10360800</vt:r8>
  </property>
  <property fmtid="{D5CDD505-2E9C-101B-9397-08002B2CF9AE}" pid="4" name="MediaServiceImageTags">
    <vt:lpwstr/>
  </property>
</Properties>
</file>