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</p:sldIdLst>
  <p:sldSz cx="9906000" cy="6858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CC"/>
    <a:srgbClr val="CC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0469" autoAdjust="0"/>
    <p:restoredTop sz="94660"/>
  </p:normalViewPr>
  <p:slideViewPr>
    <p:cSldViewPr snapToGrid="0">
      <p:cViewPr varScale="1">
        <p:scale>
          <a:sx n="93" d="100"/>
          <a:sy n="93" d="100"/>
        </p:scale>
        <p:origin x="53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Olivia Dennison" userId="1a58fd7f-eb80-4cf5-a2a4-818d5bc5e529" providerId="ADAL" clId="{C7674A22-FD3A-42B8-9C17-12F31CF6881F}"/>
    <pc:docChg chg="modSld">
      <pc:chgData name="Olivia Dennison" userId="1a58fd7f-eb80-4cf5-a2a4-818d5bc5e529" providerId="ADAL" clId="{C7674A22-FD3A-42B8-9C17-12F31CF6881F}" dt="2025-12-18T16:52:22.072" v="1" actId="20577"/>
      <pc:docMkLst>
        <pc:docMk/>
      </pc:docMkLst>
      <pc:sldChg chg="modSp mod">
        <pc:chgData name="Olivia Dennison" userId="1a58fd7f-eb80-4cf5-a2a4-818d5bc5e529" providerId="ADAL" clId="{C7674A22-FD3A-42B8-9C17-12F31CF6881F}" dt="2025-12-18T16:52:22.072" v="1" actId="20577"/>
        <pc:sldMkLst>
          <pc:docMk/>
          <pc:sldMk cId="1428847257" sldId="256"/>
        </pc:sldMkLst>
        <pc:spChg chg="mod">
          <ac:chgData name="Olivia Dennison" userId="1a58fd7f-eb80-4cf5-a2a4-818d5bc5e529" providerId="ADAL" clId="{C7674A22-FD3A-42B8-9C17-12F31CF6881F}" dt="2025-12-18T16:52:22.072" v="1" actId="20577"/>
          <ac:spMkLst>
            <pc:docMk/>
            <pc:sldMk cId="1428847257" sldId="256"/>
            <ac:spMk id="2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AD602-81BC-4FCA-9CD3-A7FE29C85E75}" type="datetimeFigureOut">
              <a:rPr lang="en-GB" smtClean="0"/>
              <a:t>18/12/2025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0B678-91DC-483D-8DB9-302F49BF1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59594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AD602-81BC-4FCA-9CD3-A7FE29C85E75}" type="datetimeFigureOut">
              <a:rPr lang="en-GB" smtClean="0"/>
              <a:t>18/12/2025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0B678-91DC-483D-8DB9-302F49BF1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9512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AD602-81BC-4FCA-9CD3-A7FE29C85E75}" type="datetimeFigureOut">
              <a:rPr lang="en-GB" smtClean="0"/>
              <a:t>18/12/2025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0B678-91DC-483D-8DB9-302F49BF1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11418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AD602-81BC-4FCA-9CD3-A7FE29C85E75}" type="datetimeFigureOut">
              <a:rPr lang="en-GB" smtClean="0"/>
              <a:t>18/12/2025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0B678-91DC-483D-8DB9-302F49BF1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7135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AD602-81BC-4FCA-9CD3-A7FE29C85E75}" type="datetimeFigureOut">
              <a:rPr lang="en-GB" smtClean="0"/>
              <a:t>18/12/2025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0B678-91DC-483D-8DB9-302F49BF1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77936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AD602-81BC-4FCA-9CD3-A7FE29C85E75}" type="datetimeFigureOut">
              <a:rPr lang="en-GB" smtClean="0"/>
              <a:t>18/12/2025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0B678-91DC-483D-8DB9-302F49BF1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05364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AD602-81BC-4FCA-9CD3-A7FE29C85E75}" type="datetimeFigureOut">
              <a:rPr lang="en-GB" smtClean="0"/>
              <a:t>18/12/2025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0B678-91DC-483D-8DB9-302F49BF1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75536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AD602-81BC-4FCA-9CD3-A7FE29C85E75}" type="datetimeFigureOut">
              <a:rPr lang="en-GB" smtClean="0"/>
              <a:t>18/12/2025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0B678-91DC-483D-8DB9-302F49BF1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50840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AD602-81BC-4FCA-9CD3-A7FE29C85E75}" type="datetimeFigureOut">
              <a:rPr lang="en-GB" smtClean="0"/>
              <a:t>18/12/2025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0B678-91DC-483D-8DB9-302F49BF1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15521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AD602-81BC-4FCA-9CD3-A7FE29C85E75}" type="datetimeFigureOut">
              <a:rPr lang="en-GB" smtClean="0"/>
              <a:t>18/12/2025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0B678-91DC-483D-8DB9-302F49BF1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06939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AD602-81BC-4FCA-9CD3-A7FE29C85E75}" type="datetimeFigureOut">
              <a:rPr lang="en-GB" smtClean="0"/>
              <a:t>18/12/2025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0B678-91DC-483D-8DB9-302F49BF1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69489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5AD602-81BC-4FCA-9CD3-A7FE29C85E75}" type="datetimeFigureOut">
              <a:rPr lang="en-GB" smtClean="0"/>
              <a:t>18/12/2025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F0B678-91DC-483D-8DB9-302F49BF1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2640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762146" y="49476"/>
            <a:ext cx="4539125" cy="753310"/>
          </a:xfrm>
          <a:prstGeom prst="roundRect">
            <a:avLst/>
          </a:prstGeom>
          <a:solidFill>
            <a:srgbClr val="00B0F0"/>
          </a:solidFill>
          <a:ln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Knowledge Organiser: Sound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4103742"/>
              </p:ext>
            </p:extLst>
          </p:nvPr>
        </p:nvGraphicFramePr>
        <p:xfrm>
          <a:off x="5374433" y="884601"/>
          <a:ext cx="4360660" cy="386763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360660">
                  <a:extLst>
                    <a:ext uri="{9D8B030D-6E8A-4147-A177-3AD203B41FA5}">
                      <a16:colId xmlns:a16="http://schemas.microsoft.com/office/drawing/2014/main" val="3480319413"/>
                    </a:ext>
                  </a:extLst>
                </a:gridCol>
              </a:tblGrid>
              <a:tr h="37807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Comic Sans MS" panose="030F0702030302020204" pitchFamily="66" charset="0"/>
                        </a:rPr>
                        <a:t>Key Facts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2972398"/>
                  </a:ext>
                </a:extLst>
              </a:tr>
              <a:tr h="67849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u="none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Sound is a type of energy. Sounds are created by vibrations. The louder the sound, the bigger the vibration. </a:t>
                      </a:r>
                    </a:p>
                  </a:txBody>
                  <a:tcPr marL="114300" marR="114300" marT="0" marB="0"/>
                </a:tc>
                <a:extLst>
                  <a:ext uri="{0D108BD9-81ED-4DB2-BD59-A6C34878D82A}">
                    <a16:rowId xmlns:a16="http://schemas.microsoft.com/office/drawing/2014/main" val="3890289990"/>
                  </a:ext>
                </a:extLst>
              </a:tr>
              <a:tr h="74384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u="none" dirty="0">
                          <a:latin typeface="Century Gothic" panose="020B0502020202020204" pitchFamily="34" charset="0"/>
                        </a:rPr>
                        <a:t>Dogs can hear sounds at a much higher frequency than humans can, this means dogs can hear sounds humans cannot.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1691575"/>
                  </a:ext>
                </a:extLst>
              </a:tr>
              <a:tr h="717853">
                <a:tc>
                  <a:txBody>
                    <a:bodyPr/>
                    <a:lstStyle/>
                    <a:p>
                      <a:r>
                        <a:rPr lang="en-GB" sz="1400" b="0" i="0" u="none" strike="noStrike" kern="1200" baseline="0" dirty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We hear sounds that vibrate 20 and 20,000 times in a second.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90900881"/>
                  </a:ext>
                </a:extLst>
              </a:tr>
              <a:tr h="78712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latin typeface="Century Gothic" panose="020B0502020202020204" pitchFamily="34" charset="0"/>
                        </a:rPr>
                        <a:t>Sound is used by many animals to detect danger, warning them of possible attacks before they happen.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57942995"/>
                  </a:ext>
                </a:extLst>
              </a:tr>
              <a:tr h="56223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Century Gothic" panose="020B0502020202020204" pitchFamily="34" charset="0"/>
                        </a:rPr>
                        <a:t>Sound can travel four times faster in water.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56092763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9463322"/>
              </p:ext>
            </p:extLst>
          </p:nvPr>
        </p:nvGraphicFramePr>
        <p:xfrm>
          <a:off x="167951" y="884601"/>
          <a:ext cx="5078963" cy="3867635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1229841">
                  <a:extLst>
                    <a:ext uri="{9D8B030D-6E8A-4147-A177-3AD203B41FA5}">
                      <a16:colId xmlns:a16="http://schemas.microsoft.com/office/drawing/2014/main" val="1130692355"/>
                    </a:ext>
                  </a:extLst>
                </a:gridCol>
                <a:gridCol w="3849122">
                  <a:extLst>
                    <a:ext uri="{9D8B030D-6E8A-4147-A177-3AD203B41FA5}">
                      <a16:colId xmlns:a16="http://schemas.microsoft.com/office/drawing/2014/main" val="3563368945"/>
                    </a:ext>
                  </a:extLst>
                </a:gridCol>
              </a:tblGrid>
              <a:tr h="343108">
                <a:tc gridSpan="2"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Key Vocabulary</a:t>
                      </a:r>
                    </a:p>
                  </a:txBody>
                  <a:tcPr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3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68836895"/>
                  </a:ext>
                </a:extLst>
              </a:tr>
              <a:tr h="644739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entury Gothic" panose="020B0502020202020204" pitchFamily="34" charset="0"/>
                        </a:rPr>
                        <a:t>Vibration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entury Gothic" panose="020B0502020202020204" pitchFamily="34" charset="0"/>
                        </a:rPr>
                        <a:t>A quick movement back and forth.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6645435"/>
                  </a:ext>
                </a:extLst>
              </a:tr>
              <a:tr h="462890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entury Gothic" panose="020B0502020202020204" pitchFamily="34" charset="0"/>
                        </a:rPr>
                        <a:t>Sound wave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Century Gothic" panose="020B0502020202020204" pitchFamily="34" charset="0"/>
                        </a:rPr>
                        <a:t>Vibrations travelling from a sound source.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89684476"/>
                  </a:ext>
                </a:extLst>
              </a:tr>
              <a:tr h="612749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entury Gothic" panose="020B0502020202020204" pitchFamily="34" charset="0"/>
                        </a:rPr>
                        <a:t>Volume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Century Gothic" panose="020B0502020202020204" pitchFamily="34" charset="0"/>
                        </a:rPr>
                        <a:t>The loudness of a sound.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89827898"/>
                  </a:ext>
                </a:extLst>
              </a:tr>
              <a:tr h="669060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entury Gothic" panose="020B0502020202020204" pitchFamily="34" charset="0"/>
                        </a:rPr>
                        <a:t>Amplitude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entury Gothic" panose="020B0502020202020204" pitchFamily="34" charset="0"/>
                        </a:rPr>
                        <a:t>The size of a vibration. </a:t>
                      </a:r>
                    </a:p>
                    <a:p>
                      <a:r>
                        <a:rPr lang="en-GB" sz="1200" dirty="0">
                          <a:latin typeface="Century Gothic" panose="020B0502020202020204" pitchFamily="34" charset="0"/>
                        </a:rPr>
                        <a:t>A larger amplitude = a louder sound.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25223991"/>
                  </a:ext>
                </a:extLst>
              </a:tr>
              <a:tr h="644739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entury Gothic" panose="020B0502020202020204" pitchFamily="34" charset="0"/>
                        </a:rPr>
                        <a:t>Pitch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Century Gothic" panose="020B0502020202020204" pitchFamily="34" charset="0"/>
                        </a:rPr>
                        <a:t>How high or low a sound is.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29401046"/>
                  </a:ext>
                </a:extLst>
              </a:tr>
              <a:tr h="490350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entury Gothic" panose="020B0502020202020204" pitchFamily="34" charset="0"/>
                        </a:rPr>
                        <a:t>Particles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entury Gothic" panose="020B0502020202020204" pitchFamily="34" charset="0"/>
                        </a:rPr>
                        <a:t>Solids, liquids and gases are made of particles. They are so small we are unable to see them.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29828708"/>
                  </a:ext>
                </a:extLst>
              </a:tr>
            </a:tbl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15302630" y="11115068"/>
            <a:ext cx="617046" cy="1217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100" dirty="0">
              <a:latin typeface="Century Gothic" panose="020B0502020202020204" pitchFamily="34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3738279" y="4864209"/>
            <a:ext cx="2429442" cy="1621405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200" b="1" dirty="0">
              <a:latin typeface="Century Gothic" panose="020B0502020202020204" pitchFamily="34" charset="0"/>
            </a:endParaRPr>
          </a:p>
          <a:p>
            <a:pPr algn="ctr"/>
            <a:r>
              <a:rPr lang="en-GB" sz="1200" b="1" dirty="0">
                <a:latin typeface="Century Gothic" panose="020B0502020202020204" pitchFamily="34" charset="0"/>
              </a:rPr>
              <a:t>Did you know?</a:t>
            </a:r>
          </a:p>
          <a:p>
            <a:pPr algn="ctr"/>
            <a:r>
              <a:rPr lang="en-GB" sz="1200" dirty="0">
                <a:latin typeface="Century Gothic" panose="020B0502020202020204" pitchFamily="34" charset="0"/>
              </a:rPr>
              <a:t>There is no sound in space? This is because there are no molecules in space which is what sound needs to travel. Without any molecules sound cannot travel. </a:t>
            </a:r>
          </a:p>
        </p:txBody>
      </p:sp>
      <p:sp>
        <p:nvSpPr>
          <p:cNvPr id="4" name="AutoShape 2" descr="Y3 Forces and Magnets Naithan | www.ase.org.u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pic>
        <p:nvPicPr>
          <p:cNvPr id="1026" name="Picture 2" descr="Sound Wave Stock Photo - Download Image Now - iStock">
            <a:extLst>
              <a:ext uri="{FF2B5EF4-FFF2-40B4-BE49-F238E27FC236}">
                <a16:creationId xmlns:a16="http://schemas.microsoft.com/office/drawing/2014/main" id="{FC000A24-AAA3-FC7A-5E0D-219C7E8193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951" y="49476"/>
            <a:ext cx="1011289" cy="753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LEARNINGTHROUGHLISTENING.ORG | Ear anatomy, Ear sound, Social skills ...">
            <a:extLst>
              <a:ext uri="{FF2B5EF4-FFF2-40B4-BE49-F238E27FC236}">
                <a16:creationId xmlns:a16="http://schemas.microsoft.com/office/drawing/2014/main" id="{45A6F429-CE9D-CFDB-5C8D-C026BF1106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951" y="4883283"/>
            <a:ext cx="3100337" cy="1839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inematic Bass Boom Sound Effect - YouTube">
            <a:extLst>
              <a:ext uri="{FF2B5EF4-FFF2-40B4-BE49-F238E27FC236}">
                <a16:creationId xmlns:a16="http://schemas.microsoft.com/office/drawing/2014/main" id="{FBF2F4E5-C18A-7B3C-0B3F-9E00BADD4D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499" y="49476"/>
            <a:ext cx="1162593" cy="753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Our ears can hear differences in sounds — Science Learning Hub">
            <a:extLst>
              <a:ext uri="{FF2B5EF4-FFF2-40B4-BE49-F238E27FC236}">
                <a16:creationId xmlns:a16="http://schemas.microsoft.com/office/drawing/2014/main" id="{192C73E9-354D-9A7A-F506-EA46BBAC75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2341" y="49476"/>
            <a:ext cx="1241673" cy="753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Why it may be hard to follow conversations in noisy environments ...">
            <a:extLst>
              <a:ext uri="{FF2B5EF4-FFF2-40B4-BE49-F238E27FC236}">
                <a16:creationId xmlns:a16="http://schemas.microsoft.com/office/drawing/2014/main" id="{793E5A10-E786-4647-9F25-5800C46ACC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7691" y="49477"/>
            <a:ext cx="1178388" cy="753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Hearing health, Ear sound, Human ear">
            <a:extLst>
              <a:ext uri="{FF2B5EF4-FFF2-40B4-BE49-F238E27FC236}">
                <a16:creationId xmlns:a16="http://schemas.microsoft.com/office/drawing/2014/main" id="{E0559FB2-31C4-01D4-86DE-BA39B29508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1441" y="4864209"/>
            <a:ext cx="2429442" cy="178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88472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B851D845A885245B83E78AF51F568C8" ma:contentTypeVersion="15" ma:contentTypeDescription="Create a new document." ma:contentTypeScope="" ma:versionID="28ca93274dd9b5c2ce9666fb0ccd60a9">
  <xsd:schema xmlns:xsd="http://www.w3.org/2001/XMLSchema" xmlns:xs="http://www.w3.org/2001/XMLSchema" xmlns:p="http://schemas.microsoft.com/office/2006/metadata/properties" xmlns:ns2="49e7a498-3891-4273-827e-8a63e12963a4" xmlns:ns3="eb370ac7-8fc3-4cb4-a9ab-ccfeca1627d9" targetNamespace="http://schemas.microsoft.com/office/2006/metadata/properties" ma:root="true" ma:fieldsID="b5e620a30024d229fafb4a6f5b3989fc" ns2:_="" ns3:_="">
    <xsd:import namespace="49e7a498-3891-4273-827e-8a63e12963a4"/>
    <xsd:import namespace="eb370ac7-8fc3-4cb4-a9ab-ccfeca1627d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LengthInSecond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SearchPropertie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e7a498-3891-4273-827e-8a63e12963a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1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3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901fbdf8-bfcf-4282-bcc0-e8acad32bf6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b370ac7-8fc3-4cb4-a9ab-ccfeca1627d9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c098bde-718d-4e0c-a268-d708077b6908}" ma:internalName="TaxCatchAll" ma:showField="CatchAllData" ma:web="eb370ac7-8fc3-4cb4-a9ab-ccfeca1627d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49e7a498-3891-4273-827e-8a63e12963a4">
      <Terms xmlns="http://schemas.microsoft.com/office/infopath/2007/PartnerControls"/>
    </lcf76f155ced4ddcb4097134ff3c332f>
    <TaxCatchAll xmlns="eb370ac7-8fc3-4cb4-a9ab-ccfeca1627d9" xsi:nil="true"/>
  </documentManagement>
</p:properties>
</file>

<file path=customXml/itemProps1.xml><?xml version="1.0" encoding="utf-8"?>
<ds:datastoreItem xmlns:ds="http://schemas.openxmlformats.org/officeDocument/2006/customXml" ds:itemID="{9149FEE8-F196-44AA-AC88-68C1E09F9AEA}"/>
</file>

<file path=customXml/itemProps2.xml><?xml version="1.0" encoding="utf-8"?>
<ds:datastoreItem xmlns:ds="http://schemas.openxmlformats.org/officeDocument/2006/customXml" ds:itemID="{6274D299-8B26-402A-9048-C85D4B88860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29A78DE-5D9A-4681-AAF2-07B9B1CB201C}">
  <ds:schemaRefs>
    <ds:schemaRef ds:uri="http://purl.org/dc/terms/"/>
    <ds:schemaRef ds:uri="http://purl.org/dc/dcmitype/"/>
    <ds:schemaRef ds:uri="http://schemas.microsoft.com/office/2006/documentManagement/types"/>
    <ds:schemaRef ds:uri="http://purl.org/dc/elements/1.1/"/>
    <ds:schemaRef ds:uri="http://schemas.openxmlformats.org/package/2006/metadata/core-properties"/>
    <ds:schemaRef ds:uri="http://schemas.microsoft.com/office/infopath/2007/PartnerControls"/>
    <ds:schemaRef ds:uri="eb370ac7-8fc3-4cb4-a9ab-ccfeca1627d9"/>
    <ds:schemaRef ds:uri="49e7a498-3891-4273-827e-8a63e12963a4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1780</TotalTime>
  <Words>199</Words>
  <Application>Microsoft Office PowerPoint</Application>
  <PresentationFormat>A4 Paper (210x297 mm)</PresentationFormat>
  <Paragraphs>24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Century Gothic</vt:lpstr>
      <vt:lpstr>Comic Sans MS</vt:lpstr>
      <vt:lpstr>Office Theme</vt:lpstr>
      <vt:lpstr>PowerPoint Presentation</vt:lpstr>
    </vt:vector>
  </TitlesOfParts>
  <Company>User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Kate Armitage</dc:creator>
  <cp:lastModifiedBy>Olivia Dennison</cp:lastModifiedBy>
  <cp:revision>142</cp:revision>
  <cp:lastPrinted>2022-01-10T20:11:52Z</cp:lastPrinted>
  <dcterms:created xsi:type="dcterms:W3CDTF">2020-10-31T12:47:54Z</dcterms:created>
  <dcterms:modified xsi:type="dcterms:W3CDTF">2025-12-18T16:52:25Z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0x0101008B851D845A885245B83E78AF51F568C8</vt:lpwstr>
  </property>
  <property fmtid="{D5CDD505-2E9C-101B-9397-08002B2CF9AE}" pid="3" name="Order">
    <vt:r8>10360800</vt:r8>
  </property>
  <property fmtid="{D5CDD505-2E9C-101B-9397-08002B2CF9AE}" pid="4" name="MediaServiceImageTags">
    <vt:lpwstr/>
  </property>
</Properties>
</file>